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6"/>
  </p:notesMasterIdLst>
  <p:sldIdLst>
    <p:sldId id="259" r:id="rId2"/>
    <p:sldId id="258" r:id="rId3"/>
    <p:sldId id="260" r:id="rId4"/>
    <p:sldId id="261" r:id="rId5"/>
    <p:sldId id="262" r:id="rId6"/>
    <p:sldId id="263" r:id="rId7"/>
    <p:sldId id="264" r:id="rId8"/>
    <p:sldId id="265" r:id="rId9"/>
    <p:sldId id="266" r:id="rId10"/>
    <p:sldId id="267" r:id="rId11"/>
    <p:sldId id="268" r:id="rId12"/>
    <p:sldId id="269" r:id="rId13"/>
    <p:sldId id="270" r:id="rId14"/>
    <p:sldId id="271" r:id="rId15"/>
    <p:sldId id="273" r:id="rId16"/>
    <p:sldId id="274" r:id="rId17"/>
    <p:sldId id="272" r:id="rId18"/>
    <p:sldId id="275" r:id="rId19"/>
    <p:sldId id="276" r:id="rId20"/>
    <p:sldId id="277" r:id="rId21"/>
    <p:sldId id="278" r:id="rId22"/>
    <p:sldId id="279" r:id="rId23"/>
    <p:sldId id="280" r:id="rId24"/>
    <p:sldId id="281" r:id="rId25"/>
  </p:sldIdLst>
  <p:sldSz cx="9144000" cy="6858000" type="overhead"/>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67857"/>
  </p:normalViewPr>
  <p:slideViewPr>
    <p:cSldViewPr snapToGrid="0">
      <p:cViewPr>
        <p:scale>
          <a:sx n="122" d="100"/>
          <a:sy n="122" d="100"/>
        </p:scale>
        <p:origin x="1360" y="-10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2.png>
</file>

<file path=ppt/media/image23.png>
</file>

<file path=ppt/media/image24.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E45104B-EA71-3F49-B3AB-6B5C985EC8FD}" type="datetimeFigureOut">
              <a:rPr lang="de-DE" smtClean="0"/>
              <a:t>15.01.23</a:t>
            </a:fld>
            <a:endParaRPr lang="de-DE"/>
          </a:p>
        </p:txBody>
      </p:sp>
      <p:sp>
        <p:nvSpPr>
          <p:cNvPr id="4" name="Folienbildplatzhalt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465A906-3535-B04A-9FA7-2C508078A326}" type="slidenum">
              <a:rPr lang="de-DE" smtClean="0"/>
              <a:t>‹Nr.›</a:t>
            </a:fld>
            <a:endParaRPr lang="de-DE"/>
          </a:p>
        </p:txBody>
      </p:sp>
    </p:spTree>
    <p:extLst>
      <p:ext uri="{BB962C8B-B14F-4D97-AF65-F5344CB8AC3E}">
        <p14:creationId xmlns:p14="http://schemas.microsoft.com/office/powerpoint/2010/main" val="14679043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9465A906-3535-B04A-9FA7-2C508078A326}" type="slidenum">
              <a:rPr lang="de-DE" smtClean="0"/>
              <a:t>1</a:t>
            </a:fld>
            <a:endParaRPr lang="de-DE"/>
          </a:p>
        </p:txBody>
      </p:sp>
    </p:spTree>
    <p:extLst>
      <p:ext uri="{BB962C8B-B14F-4D97-AF65-F5344CB8AC3E}">
        <p14:creationId xmlns:p14="http://schemas.microsoft.com/office/powerpoint/2010/main" val="14712579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9465A906-3535-B04A-9FA7-2C508078A326}" type="slidenum">
              <a:rPr lang="de-DE" smtClean="0"/>
              <a:t>10</a:t>
            </a:fld>
            <a:endParaRPr lang="de-DE"/>
          </a:p>
        </p:txBody>
      </p:sp>
    </p:spTree>
    <p:extLst>
      <p:ext uri="{BB962C8B-B14F-4D97-AF65-F5344CB8AC3E}">
        <p14:creationId xmlns:p14="http://schemas.microsoft.com/office/powerpoint/2010/main" val="27794427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latin typeface="Arial" panose="020B0604020202020204" pitchFamily="34" charset="0"/>
                <a:cs typeface="Arial" panose="020B0604020202020204" pitchFamily="34" charset="0"/>
              </a:rPr>
              <a:t>Auch die PoC wurden in der Nachbesserung nochmals untersucht und konkreter definiert (</a:t>
            </a:r>
            <a:r>
              <a:rPr lang="de-DE" dirty="0" err="1">
                <a:latin typeface="Arial" panose="020B0604020202020204" pitchFamily="34" charset="0"/>
                <a:cs typeface="Arial" panose="020B0604020202020204" pitchFamily="34" charset="0"/>
              </a:rPr>
              <a:t>zB</a:t>
            </a:r>
            <a:r>
              <a:rPr lang="de-DE" dirty="0">
                <a:latin typeface="Arial" panose="020B0604020202020204" pitchFamily="34" charset="0"/>
                <a:cs typeface="Arial" panose="020B0604020202020204" pitchFamily="34" charset="0"/>
              </a:rPr>
              <a:t> mit klaren Ausgaben des Systems in bestimmten Situationen, siehe </a:t>
            </a:r>
            <a:r>
              <a:rPr lang="de-DE" dirty="0" err="1">
                <a:latin typeface="Arial" panose="020B0604020202020204" pitchFamily="34" charset="0"/>
                <a:cs typeface="Arial" panose="020B0604020202020204" pitchFamily="34" charset="0"/>
              </a:rPr>
              <a:t>Fallback</a:t>
            </a:r>
            <a:r>
              <a:rPr lang="de-DE" dirty="0">
                <a:latin typeface="Arial" panose="020B0604020202020204" pitchFamily="34" charset="0"/>
                <a:cs typeface="Arial" panose="020B0604020202020204" pitchFamily="34" charset="0"/>
              </a:rPr>
              <a:t>). Da die obige Darstellung etwas unklar erscheint, kann über folgenden Link die PDF-Datei im GitHub-Repo aufgerufen werden:</a:t>
            </a:r>
          </a:p>
          <a:p>
            <a:endParaRPr lang="de-DE" dirty="0">
              <a:latin typeface="Arial" panose="020B0604020202020204" pitchFamily="34" charset="0"/>
              <a:cs typeface="Arial" panose="020B0604020202020204" pitchFamily="34" charset="0"/>
            </a:endParaRPr>
          </a:p>
          <a:p>
            <a:r>
              <a:rPr lang="de-DE" dirty="0">
                <a:latin typeface="Arial" panose="020B0604020202020204" pitchFamily="34" charset="0"/>
                <a:cs typeface="Arial" panose="020B0604020202020204" pitchFamily="34" charset="0"/>
              </a:rPr>
              <a:t>https://</a:t>
            </a:r>
            <a:r>
              <a:rPr lang="de-DE" dirty="0" err="1">
                <a:latin typeface="Arial" panose="020B0604020202020204" pitchFamily="34" charset="0"/>
                <a:cs typeface="Arial" panose="020B0604020202020204" pitchFamily="34" charset="0"/>
              </a:rPr>
              <a:t>github.com</a:t>
            </a:r>
            <a:r>
              <a:rPr lang="de-DE" dirty="0">
                <a:latin typeface="Arial" panose="020B0604020202020204" pitchFamily="34" charset="0"/>
                <a:cs typeface="Arial" panose="020B0604020202020204" pitchFamily="34" charset="0"/>
              </a:rPr>
              <a:t>/</a:t>
            </a:r>
            <a:r>
              <a:rPr lang="de-DE" dirty="0" err="1">
                <a:latin typeface="Arial" panose="020B0604020202020204" pitchFamily="34" charset="0"/>
                <a:cs typeface="Arial" panose="020B0604020202020204" pitchFamily="34" charset="0"/>
              </a:rPr>
              <a:t>lamirkha</a:t>
            </a:r>
            <a:r>
              <a:rPr lang="de-DE" dirty="0">
                <a:latin typeface="Arial" panose="020B0604020202020204" pitchFamily="34" charset="0"/>
                <a:cs typeface="Arial" panose="020B0604020202020204" pitchFamily="34" charset="0"/>
              </a:rPr>
              <a:t>/EPWS2223_Osaj_Sabetnia_Amir_Khanian/</a:t>
            </a:r>
            <a:r>
              <a:rPr lang="de-DE" dirty="0" err="1">
                <a:latin typeface="Arial" panose="020B0604020202020204" pitchFamily="34" charset="0"/>
                <a:cs typeface="Arial" panose="020B0604020202020204" pitchFamily="34" charset="0"/>
              </a:rPr>
              <a:t>blob</a:t>
            </a:r>
            <a:r>
              <a:rPr lang="de-DE" dirty="0">
                <a:latin typeface="Arial" panose="020B0604020202020204" pitchFamily="34" charset="0"/>
                <a:cs typeface="Arial" panose="020B0604020202020204" pitchFamily="34" charset="0"/>
              </a:rPr>
              <a:t>/</a:t>
            </a:r>
            <a:r>
              <a:rPr lang="de-DE" dirty="0" err="1">
                <a:latin typeface="Arial" panose="020B0604020202020204" pitchFamily="34" charset="0"/>
                <a:cs typeface="Arial" panose="020B0604020202020204" pitchFamily="34" charset="0"/>
              </a:rPr>
              <a:t>main</a:t>
            </a:r>
            <a:r>
              <a:rPr lang="de-DE" dirty="0">
                <a:latin typeface="Arial" panose="020B0604020202020204" pitchFamily="34" charset="0"/>
                <a:cs typeface="Arial" panose="020B0604020202020204" pitchFamily="34" charset="0"/>
              </a:rPr>
              <a:t>/Artefakte/Artefakte%20für%20Audit%203/WS2122_Osaj_Sabetnia_AmirKhanian_Poc_Allgemein_Nachbesserung.pdf</a:t>
            </a:r>
          </a:p>
        </p:txBody>
      </p:sp>
      <p:sp>
        <p:nvSpPr>
          <p:cNvPr id="4" name="Foliennummernplatzhalter 3"/>
          <p:cNvSpPr>
            <a:spLocks noGrp="1"/>
          </p:cNvSpPr>
          <p:nvPr>
            <p:ph type="sldNum" sz="quarter" idx="5"/>
          </p:nvPr>
        </p:nvSpPr>
        <p:spPr/>
        <p:txBody>
          <a:bodyPr/>
          <a:lstStyle/>
          <a:p>
            <a:fld id="{9465A906-3535-B04A-9FA7-2C508078A326}" type="slidenum">
              <a:rPr lang="de-DE" smtClean="0"/>
              <a:t>11</a:t>
            </a:fld>
            <a:endParaRPr lang="de-DE"/>
          </a:p>
        </p:txBody>
      </p:sp>
    </p:spTree>
    <p:extLst>
      <p:ext uri="{BB962C8B-B14F-4D97-AF65-F5344CB8AC3E}">
        <p14:creationId xmlns:p14="http://schemas.microsoft.com/office/powerpoint/2010/main" val="10023984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latin typeface="Arial" panose="020B0604020202020204" pitchFamily="34" charset="0"/>
                <a:cs typeface="Arial" panose="020B0604020202020204" pitchFamily="34" charset="0"/>
              </a:rPr>
              <a:t>Auch die PoC-Tabelle der Projekt-implementierung wurde nochmals klarer definiert und wie im vorherigen erwähnt wurden auch hier die Fallbacks mit Beispielausgaben konkretisiert. Da die obige Darstellung etwas unklar erscheint, kann über folgenden Link die PDF-Datei im GitHub-Repo aufgerufen werden:</a:t>
            </a:r>
          </a:p>
          <a:p>
            <a:endParaRPr lang="de-DE" dirty="0">
              <a:latin typeface="Arial" panose="020B0604020202020204" pitchFamily="34" charset="0"/>
              <a:cs typeface="Arial" panose="020B0604020202020204" pitchFamily="34" charset="0"/>
            </a:endParaRPr>
          </a:p>
          <a:p>
            <a:r>
              <a:rPr lang="de-DE" dirty="0">
                <a:latin typeface="Arial" panose="020B0604020202020204" pitchFamily="34" charset="0"/>
                <a:cs typeface="Arial" panose="020B0604020202020204" pitchFamily="34" charset="0"/>
              </a:rPr>
              <a:t>https://</a:t>
            </a:r>
            <a:r>
              <a:rPr lang="de-DE" dirty="0" err="1">
                <a:latin typeface="Arial" panose="020B0604020202020204" pitchFamily="34" charset="0"/>
                <a:cs typeface="Arial" panose="020B0604020202020204" pitchFamily="34" charset="0"/>
              </a:rPr>
              <a:t>github.com</a:t>
            </a:r>
            <a:r>
              <a:rPr lang="de-DE" dirty="0">
                <a:latin typeface="Arial" panose="020B0604020202020204" pitchFamily="34" charset="0"/>
                <a:cs typeface="Arial" panose="020B0604020202020204" pitchFamily="34" charset="0"/>
              </a:rPr>
              <a:t>/</a:t>
            </a:r>
            <a:r>
              <a:rPr lang="de-DE" dirty="0" err="1">
                <a:latin typeface="Arial" panose="020B0604020202020204" pitchFamily="34" charset="0"/>
                <a:cs typeface="Arial" panose="020B0604020202020204" pitchFamily="34" charset="0"/>
              </a:rPr>
              <a:t>lamirkha</a:t>
            </a:r>
            <a:r>
              <a:rPr lang="de-DE" dirty="0">
                <a:latin typeface="Arial" panose="020B0604020202020204" pitchFamily="34" charset="0"/>
                <a:cs typeface="Arial" panose="020B0604020202020204" pitchFamily="34" charset="0"/>
              </a:rPr>
              <a:t>/EPWS2223_Osaj_Sabetnia_Amir_Khanian/</a:t>
            </a:r>
            <a:r>
              <a:rPr lang="de-DE" dirty="0" err="1">
                <a:latin typeface="Arial" panose="020B0604020202020204" pitchFamily="34" charset="0"/>
                <a:cs typeface="Arial" panose="020B0604020202020204" pitchFamily="34" charset="0"/>
              </a:rPr>
              <a:t>blob</a:t>
            </a:r>
            <a:r>
              <a:rPr lang="de-DE" dirty="0">
                <a:latin typeface="Arial" panose="020B0604020202020204" pitchFamily="34" charset="0"/>
                <a:cs typeface="Arial" panose="020B0604020202020204" pitchFamily="34" charset="0"/>
              </a:rPr>
              <a:t>/</a:t>
            </a:r>
            <a:r>
              <a:rPr lang="de-DE" dirty="0" err="1">
                <a:latin typeface="Arial" panose="020B0604020202020204" pitchFamily="34" charset="0"/>
                <a:cs typeface="Arial" panose="020B0604020202020204" pitchFamily="34" charset="0"/>
              </a:rPr>
              <a:t>main</a:t>
            </a:r>
            <a:r>
              <a:rPr lang="de-DE" dirty="0">
                <a:latin typeface="Arial" panose="020B0604020202020204" pitchFamily="34" charset="0"/>
                <a:cs typeface="Arial" panose="020B0604020202020204" pitchFamily="34" charset="0"/>
              </a:rPr>
              <a:t>/Artefakte/Artefakte%20für%20Audit%203/WS2122_Osaj_Sabetnia_AmirKhanian_PoC_Tabelle_für_Implementierung_Nachbesserung.pdf</a:t>
            </a:r>
          </a:p>
          <a:p>
            <a:endParaRPr lang="de-DE" dirty="0"/>
          </a:p>
        </p:txBody>
      </p:sp>
      <p:sp>
        <p:nvSpPr>
          <p:cNvPr id="4" name="Foliennummernplatzhalter 3"/>
          <p:cNvSpPr>
            <a:spLocks noGrp="1"/>
          </p:cNvSpPr>
          <p:nvPr>
            <p:ph type="sldNum" sz="quarter" idx="5"/>
          </p:nvPr>
        </p:nvSpPr>
        <p:spPr/>
        <p:txBody>
          <a:bodyPr/>
          <a:lstStyle/>
          <a:p>
            <a:fld id="{9465A906-3535-B04A-9FA7-2C508078A326}" type="slidenum">
              <a:rPr lang="de-DE" smtClean="0"/>
              <a:t>12</a:t>
            </a:fld>
            <a:endParaRPr lang="de-DE"/>
          </a:p>
        </p:txBody>
      </p:sp>
    </p:spTree>
    <p:extLst>
      <p:ext uri="{BB962C8B-B14F-4D97-AF65-F5344CB8AC3E}">
        <p14:creationId xmlns:p14="http://schemas.microsoft.com/office/powerpoint/2010/main" val="434930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latin typeface="Arial" panose="020B0604020202020204" pitchFamily="34" charset="0"/>
                <a:cs typeface="Arial" panose="020B0604020202020204" pitchFamily="34" charset="0"/>
              </a:rPr>
              <a:t>Im Folgenden wurde die Anwendungslogik beschrieben, die aufweist wie das System die Datenverarbeitung vornimmt.</a:t>
            </a:r>
          </a:p>
        </p:txBody>
      </p:sp>
      <p:sp>
        <p:nvSpPr>
          <p:cNvPr id="4" name="Foliennummernplatzhalter 3"/>
          <p:cNvSpPr>
            <a:spLocks noGrp="1"/>
          </p:cNvSpPr>
          <p:nvPr>
            <p:ph type="sldNum" sz="quarter" idx="5"/>
          </p:nvPr>
        </p:nvSpPr>
        <p:spPr/>
        <p:txBody>
          <a:bodyPr/>
          <a:lstStyle/>
          <a:p>
            <a:fld id="{9465A906-3535-B04A-9FA7-2C508078A326}" type="slidenum">
              <a:rPr lang="de-DE" smtClean="0"/>
              <a:t>13</a:t>
            </a:fld>
            <a:endParaRPr lang="de-DE"/>
          </a:p>
        </p:txBody>
      </p:sp>
    </p:spTree>
    <p:extLst>
      <p:ext uri="{BB962C8B-B14F-4D97-AF65-F5344CB8AC3E}">
        <p14:creationId xmlns:p14="http://schemas.microsoft.com/office/powerpoint/2010/main" val="16913840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effectLst/>
                <a:latin typeface="Arial" panose="020B0604020202020204" pitchFamily="34" charset="0"/>
                <a:cs typeface="Arial" panose="020B0604020202020204" pitchFamily="34" charset="0"/>
              </a:rPr>
              <a:t>Nachdem der Ist-Zustand durch vorherige Modellierungen wie die der Szenarien dargestellt wurde, beginnt die Modellierung des zukünftigen Soll-Zustands. Hier hat sich die Frage gestellt, wie der Fluss der</a:t>
            </a:r>
          </a:p>
          <a:p>
            <a:r>
              <a:rPr lang="de-DE" dirty="0">
                <a:effectLst/>
                <a:latin typeface="Arial" panose="020B0604020202020204" pitchFamily="34" charset="0"/>
                <a:cs typeface="Arial" panose="020B0604020202020204" pitchFamily="34" charset="0"/>
              </a:rPr>
              <a:t>Daten in unserem System dargestellt werden können. Hierfür eignet sich unter anderem das im obigen aufgeführte Kommunikationsdiagramm. Zusätzlich zu dem Datenfluss wird auch die Interaktion zwischen dem System und dem Akteur , also dem Nutzer, dargestellt. </a:t>
            </a:r>
          </a:p>
          <a:p>
            <a:endParaRPr lang="de-DE" dirty="0">
              <a:effectLst/>
              <a:latin typeface="Arial" panose="020B0604020202020204" pitchFamily="34" charset="0"/>
              <a:cs typeface="Arial" panose="020B0604020202020204" pitchFamily="34" charset="0"/>
            </a:endParaRPr>
          </a:p>
          <a:p>
            <a:r>
              <a:rPr lang="de-DE" dirty="0">
                <a:effectLst/>
                <a:latin typeface="Arial" panose="020B0604020202020204" pitchFamily="34" charset="0"/>
                <a:cs typeface="Arial" panose="020B0604020202020204" pitchFamily="34" charset="0"/>
              </a:rPr>
              <a:t>Hier wird beispielsweise der Nutzer aufgeführt, der zunächst eine Stadt (Interaktion: 1.1.: eingeben()), im zweiten Schritt desselben Vorhabens ruft das System (Interaktion: 1.1.1:abrufen()) die Daten aus einer Wetter-API auf, welche im nächsten Schritt (Interaktion: 1.1.2: </a:t>
            </a:r>
            <a:r>
              <a:rPr lang="de-DE" dirty="0" err="1">
                <a:effectLst/>
                <a:latin typeface="Arial" panose="020B0604020202020204" pitchFamily="34" charset="0"/>
                <a:cs typeface="Arial" panose="020B0604020202020204" pitchFamily="34" charset="0"/>
              </a:rPr>
              <a:t>impementiert</a:t>
            </a:r>
            <a:r>
              <a:rPr lang="de-DE" dirty="0">
                <a:effectLst/>
                <a:latin typeface="Arial" panose="020B0604020202020204" pitchFamily="34" charset="0"/>
                <a:cs typeface="Arial" panose="020B0604020202020204" pitchFamily="34" charset="0"/>
              </a:rPr>
              <a:t>()) die Wetterdaten basierend auf die Eckdaten der System-Abfrage ermittelt und dem Server des Systems übergibt. Als nächstes (Interaktion: 1.1.3:ausgeben()) berechnet das System dann die Komponenten und gibt die entsprechende Ausgabe an dem Nutzer weiter, woraufhin schließlich die Energievorhersage auf dessen Display zusehen ist. </a:t>
            </a:r>
          </a:p>
          <a:p>
            <a:endParaRPr lang="de-DE" dirty="0">
              <a:effectLst/>
              <a:latin typeface="Helvetica" pitchFamily="2" charset="0"/>
            </a:endParaRPr>
          </a:p>
          <a:p>
            <a:endParaRPr lang="de-DE" dirty="0"/>
          </a:p>
        </p:txBody>
      </p:sp>
      <p:sp>
        <p:nvSpPr>
          <p:cNvPr id="4" name="Foliennummernplatzhalter 3"/>
          <p:cNvSpPr>
            <a:spLocks noGrp="1"/>
          </p:cNvSpPr>
          <p:nvPr>
            <p:ph type="sldNum" sz="quarter" idx="5"/>
          </p:nvPr>
        </p:nvSpPr>
        <p:spPr/>
        <p:txBody>
          <a:bodyPr/>
          <a:lstStyle/>
          <a:p>
            <a:fld id="{9465A906-3535-B04A-9FA7-2C508078A326}" type="slidenum">
              <a:rPr lang="de-DE" smtClean="0"/>
              <a:t>14</a:t>
            </a:fld>
            <a:endParaRPr lang="de-DE"/>
          </a:p>
        </p:txBody>
      </p:sp>
    </p:spTree>
    <p:extLst>
      <p:ext uri="{BB962C8B-B14F-4D97-AF65-F5344CB8AC3E}">
        <p14:creationId xmlns:p14="http://schemas.microsoft.com/office/powerpoint/2010/main" val="37029612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b="0" i="0" u="none" strike="noStrike" dirty="0">
                <a:solidFill>
                  <a:srgbClr val="000000"/>
                </a:solidFill>
                <a:effectLst/>
                <a:latin typeface="Arial" panose="020B0604020202020204" pitchFamily="34" charset="0"/>
                <a:cs typeface="Arial" panose="020B0604020202020204" pitchFamily="34" charset="0"/>
              </a:rPr>
              <a:t>Um auf oben dargestelltes Sequenzdiagramm einzugehen, möchten wir vorerst die Definition dazu verdeutlichen, welche sich laut </a:t>
            </a:r>
            <a:r>
              <a:rPr lang="de-DE" b="0" i="0" u="none" strike="noStrike" dirty="0" err="1">
                <a:solidFill>
                  <a:srgbClr val="000000"/>
                </a:solidFill>
                <a:effectLst/>
                <a:latin typeface="Arial" panose="020B0604020202020204" pitchFamily="34" charset="0"/>
                <a:cs typeface="Arial" panose="020B0604020202020204" pitchFamily="34" charset="0"/>
              </a:rPr>
              <a:t>wikiwand.com</a:t>
            </a:r>
            <a:r>
              <a:rPr lang="de-DE" b="0" i="0" u="none" strike="noStrike" dirty="0">
                <a:solidFill>
                  <a:srgbClr val="000000"/>
                </a:solidFill>
                <a:effectLst/>
                <a:latin typeface="Arial" panose="020B0604020202020204" pitchFamily="34" charset="0"/>
                <a:cs typeface="Arial" panose="020B0604020202020204" pitchFamily="34" charset="0"/>
              </a:rPr>
              <a:t> wie folgt definieren lässt:</a:t>
            </a:r>
          </a:p>
          <a:p>
            <a:endParaRPr lang="de-DE" b="0" i="0" u="none" strike="noStrike" dirty="0">
              <a:solidFill>
                <a:srgbClr val="000000"/>
              </a:solidFill>
              <a:effectLst/>
              <a:latin typeface="Arial" panose="020B0604020202020204" pitchFamily="34" charset="0"/>
              <a:cs typeface="Arial" panose="020B0604020202020204" pitchFamily="34" charset="0"/>
            </a:endParaRPr>
          </a:p>
          <a:p>
            <a:r>
              <a:rPr lang="de-DE" b="0" i="0" u="none" strike="noStrike" dirty="0">
                <a:solidFill>
                  <a:srgbClr val="000000"/>
                </a:solidFill>
                <a:effectLst/>
                <a:latin typeface="Arial" panose="020B0604020202020204" pitchFamily="34" charset="0"/>
                <a:cs typeface="Arial" panose="020B0604020202020204" pitchFamily="34" charset="0"/>
              </a:rPr>
              <a:t>Ein Sequenzdiagramm ist ein Verhaltensdiagramm, welches eine Interaktion im Sinne der Unified Modeling Language grafisch darstellt. Im Rahmen der UML, einer Modellierungssprache für Software und andere Systeme, ist das Sequenzdiagramm eine der vier Arten von Interaktionsdiagrammen. (Quelle: https://</a:t>
            </a:r>
            <a:r>
              <a:rPr lang="de-DE" b="0" i="0" u="none" strike="noStrike" dirty="0" err="1">
                <a:solidFill>
                  <a:srgbClr val="000000"/>
                </a:solidFill>
                <a:effectLst/>
                <a:latin typeface="Arial" panose="020B0604020202020204" pitchFamily="34" charset="0"/>
                <a:cs typeface="Arial" panose="020B0604020202020204" pitchFamily="34" charset="0"/>
              </a:rPr>
              <a:t>www.wikiwand.com</a:t>
            </a:r>
            <a:r>
              <a:rPr lang="de-DE" b="0" i="0" u="none" strike="noStrike" dirty="0">
                <a:solidFill>
                  <a:srgbClr val="000000"/>
                </a:solidFill>
                <a:effectLst/>
                <a:latin typeface="Arial" panose="020B0604020202020204" pitchFamily="34" charset="0"/>
                <a:cs typeface="Arial" panose="020B0604020202020204" pitchFamily="34" charset="0"/>
              </a:rPr>
              <a:t>/de/</a:t>
            </a:r>
            <a:r>
              <a:rPr lang="de-DE" b="0" i="0" u="none" strike="noStrike" dirty="0" err="1">
                <a:solidFill>
                  <a:srgbClr val="000000"/>
                </a:solidFill>
                <a:effectLst/>
                <a:latin typeface="Arial" panose="020B0604020202020204" pitchFamily="34" charset="0"/>
                <a:cs typeface="Arial" panose="020B0604020202020204" pitchFamily="34" charset="0"/>
              </a:rPr>
              <a:t>Sequence_Diagram</a:t>
            </a:r>
            <a:r>
              <a:rPr lang="de-DE" b="0" i="0" u="none" strike="noStrike" dirty="0">
                <a:solidFill>
                  <a:srgbClr val="000000"/>
                </a:solidFill>
                <a:effectLst/>
                <a:latin typeface="Arial" panose="020B0604020202020204" pitchFamily="34" charset="0"/>
                <a:cs typeface="Arial" panose="020B0604020202020204" pitchFamily="34" charset="0"/>
              </a:rPr>
              <a:t>)</a:t>
            </a:r>
          </a:p>
          <a:p>
            <a:endParaRPr lang="de-DE" b="0" i="0" u="none" strike="noStrike" dirty="0">
              <a:solidFill>
                <a:srgbClr val="000000"/>
              </a:solidFill>
              <a:effectLst/>
              <a:latin typeface="Arial" panose="020B0604020202020204" pitchFamily="34" charset="0"/>
              <a:cs typeface="Arial" panose="020B0604020202020204" pitchFamily="34" charset="0"/>
            </a:endParaRPr>
          </a:p>
          <a:p>
            <a:pPr algn="l"/>
            <a:r>
              <a:rPr lang="de-DE" b="0" i="0" u="none" strike="noStrike" dirty="0">
                <a:solidFill>
                  <a:srgbClr val="000000"/>
                </a:solidFill>
                <a:effectLst/>
                <a:latin typeface="Arial" panose="020B0604020202020204" pitchFamily="34" charset="0"/>
                <a:cs typeface="Arial" panose="020B0604020202020204" pitchFamily="34" charset="0"/>
              </a:rPr>
              <a:t>Unsere Sequenzdiagramm zeigt das Verhalten zwischen dem Nutzer und dem System, als auch das des Externen Webservices, welches wir in unserem System implementieren müssen, um einige Funktionen im vollen Umfang nutzen zu können. </a:t>
            </a:r>
          </a:p>
          <a:p>
            <a:pPr algn="l"/>
            <a:endParaRPr lang="de-DE" b="0" i="0" u="none" strike="noStrike" dirty="0">
              <a:solidFill>
                <a:srgbClr val="000000"/>
              </a:solidFill>
              <a:effectLst/>
              <a:latin typeface="Arial" panose="020B0604020202020204" pitchFamily="34" charset="0"/>
              <a:cs typeface="Arial" panose="020B0604020202020204" pitchFamily="34" charset="0"/>
            </a:endParaRPr>
          </a:p>
          <a:p>
            <a:pPr algn="l"/>
            <a:r>
              <a:rPr lang="de-DE" b="0" i="0" u="none" strike="noStrike" dirty="0">
                <a:solidFill>
                  <a:srgbClr val="000000"/>
                </a:solidFill>
                <a:effectLst/>
                <a:latin typeface="Arial" panose="020B0604020202020204" pitchFamily="34" charset="0"/>
                <a:cs typeface="Arial" panose="020B0604020202020204" pitchFamily="34" charset="0"/>
              </a:rPr>
              <a:t>Zunächst ruft der Benutzer mit der Eingabe des beliebigen Standorts die entsprechenden Wetterdaten auf: Wetter abrufen(), daraufhin sendet das System eine Anfrage an den Externen Webservice </a:t>
            </a:r>
            <a:r>
              <a:rPr lang="de-DE" b="0" i="0" u="none" strike="noStrike" dirty="0" err="1">
                <a:solidFill>
                  <a:srgbClr val="000000"/>
                </a:solidFill>
                <a:effectLst/>
                <a:latin typeface="Arial" panose="020B0604020202020204" pitchFamily="34" charset="0"/>
                <a:cs typeface="Arial" panose="020B0604020202020204" pitchFamily="34" charset="0"/>
              </a:rPr>
              <a:t>API_Wetter_abrufen</a:t>
            </a:r>
            <a:r>
              <a:rPr lang="de-DE" b="0" i="0" u="none" strike="noStrike" dirty="0">
                <a:solidFill>
                  <a:srgbClr val="000000"/>
                </a:solidFill>
                <a:effectLst/>
                <a:latin typeface="Arial" panose="020B0604020202020204" pitchFamily="34" charset="0"/>
                <a:cs typeface="Arial" panose="020B0604020202020204" pitchFamily="34" charset="0"/>
              </a:rPr>
              <a:t>(), welcher die Daten ermittelt und zurück als Request an das System sendet </a:t>
            </a:r>
            <a:r>
              <a:rPr lang="de-DE" b="0" i="0" u="none" strike="noStrike" dirty="0" err="1">
                <a:solidFill>
                  <a:srgbClr val="000000"/>
                </a:solidFill>
                <a:effectLst/>
                <a:latin typeface="Arial" panose="020B0604020202020204" pitchFamily="34" charset="0"/>
                <a:cs typeface="Arial" panose="020B0604020202020204" pitchFamily="34" charset="0"/>
              </a:rPr>
              <a:t>Infos_senden</a:t>
            </a:r>
            <a:r>
              <a:rPr lang="de-DE" b="0" i="0" u="none" strike="noStrike" dirty="0">
                <a:solidFill>
                  <a:srgbClr val="000000"/>
                </a:solidFill>
                <a:effectLst/>
                <a:latin typeface="Arial" panose="020B0604020202020204" pitchFamily="34" charset="0"/>
                <a:cs typeface="Arial" panose="020B0604020202020204" pitchFamily="34" charset="0"/>
              </a:rPr>
              <a:t>().</a:t>
            </a:r>
          </a:p>
          <a:p>
            <a:pPr algn="l"/>
            <a:endParaRPr lang="de-DE" b="0" i="0" u="none" strike="noStrike" dirty="0">
              <a:solidFill>
                <a:srgbClr val="000000"/>
              </a:solidFill>
              <a:effectLst/>
              <a:latin typeface="Arial" panose="020B0604020202020204" pitchFamily="34" charset="0"/>
              <a:cs typeface="Arial" panose="020B0604020202020204" pitchFamily="34" charset="0"/>
            </a:endParaRPr>
          </a:p>
          <a:p>
            <a:pPr algn="l"/>
            <a:r>
              <a:rPr lang="de-DE" b="0" i="0" u="none" strike="noStrike" dirty="0">
                <a:solidFill>
                  <a:srgbClr val="000000"/>
                </a:solidFill>
                <a:effectLst/>
                <a:latin typeface="Arial" panose="020B0604020202020204" pitchFamily="34" charset="0"/>
                <a:cs typeface="Arial" panose="020B0604020202020204" pitchFamily="34" charset="0"/>
              </a:rPr>
              <a:t>Im Hintergrund berechnet das System basierend auf festgelegten Anweisungen mithilfe der Eckdaten der Informationen, die wir von der </a:t>
            </a:r>
            <a:r>
              <a:rPr lang="de-DE" b="0" i="0" u="none" strike="noStrike" dirty="0" err="1">
                <a:solidFill>
                  <a:srgbClr val="000000"/>
                </a:solidFill>
                <a:effectLst/>
                <a:latin typeface="Arial" panose="020B0604020202020204" pitchFamily="34" charset="0"/>
                <a:cs typeface="Arial" panose="020B0604020202020204" pitchFamily="34" charset="0"/>
              </a:rPr>
              <a:t>Weather</a:t>
            </a:r>
            <a:r>
              <a:rPr lang="de-DE" b="0" i="0" u="none" strike="noStrike" dirty="0">
                <a:solidFill>
                  <a:srgbClr val="000000"/>
                </a:solidFill>
                <a:effectLst/>
                <a:latin typeface="Arial" panose="020B0604020202020204" pitchFamily="34" charset="0"/>
                <a:cs typeface="Arial" panose="020B0604020202020204" pitchFamily="34" charset="0"/>
              </a:rPr>
              <a:t>-API erhalten haben. Daraus resultiert dann eine Darstellung, welche im Nachgang dem Benutzer angezeigt wird, in der die sinnigste Energienutzung zu entnehmen ist. Da aus Recherchen bekannt ist, dass besonders bei sonnigem und windigen Wetterzustand viel mehr </a:t>
            </a:r>
            <a:r>
              <a:rPr lang="de-DE" b="0" i="0" u="none" strike="noStrike" dirty="0" err="1">
                <a:solidFill>
                  <a:srgbClr val="000000"/>
                </a:solidFill>
                <a:effectLst/>
                <a:latin typeface="Arial" panose="020B0604020202020204" pitchFamily="34" charset="0"/>
                <a:cs typeface="Arial" panose="020B0604020202020204" pitchFamily="34" charset="0"/>
              </a:rPr>
              <a:t>erneubarer</a:t>
            </a:r>
            <a:r>
              <a:rPr lang="de-DE" b="0" i="0" u="none" strike="noStrike" dirty="0">
                <a:solidFill>
                  <a:srgbClr val="000000"/>
                </a:solidFill>
                <a:effectLst/>
                <a:latin typeface="Arial" panose="020B0604020202020204" pitchFamily="34" charset="0"/>
                <a:cs typeface="Arial" panose="020B0604020202020204" pitchFamily="34" charset="0"/>
              </a:rPr>
              <a:t> Energie erzeugt werden kann, haben wir auf Grundlagen dieser die Energievorhersage definiert in Form einer Ampel. </a:t>
            </a:r>
          </a:p>
          <a:p>
            <a:pPr algn="l"/>
            <a:endParaRPr lang="de-DE" b="0" i="0" u="none" strike="noStrike" dirty="0">
              <a:solidFill>
                <a:srgbClr val="000000"/>
              </a:solidFill>
              <a:effectLst/>
              <a:latin typeface="Arial" panose="020B0604020202020204" pitchFamily="34" charset="0"/>
              <a:cs typeface="Arial" panose="020B0604020202020204" pitchFamily="34" charset="0"/>
            </a:endParaRPr>
          </a:p>
          <a:p>
            <a:pPr algn="l"/>
            <a:r>
              <a:rPr lang="de-DE" b="0" i="0" u="none" strike="noStrike" dirty="0">
                <a:solidFill>
                  <a:srgbClr val="000000"/>
                </a:solidFill>
                <a:effectLst/>
                <a:latin typeface="Arial" panose="020B0604020202020204" pitchFamily="34" charset="0"/>
                <a:cs typeface="Arial" panose="020B0604020202020204" pitchFamily="34" charset="0"/>
              </a:rPr>
              <a:t>Weist das Wetter also weder Sonne noch Wind auf [Wetter == keine Sonne, kein Wind] Rotblinkend(), wird die Ampel dem Nutzer Rotleuchtend angezeigt, um zu signalisieren, dass es aktuell nicht sinnvoll ist Strom in Übermengen zu nutzen. </a:t>
            </a:r>
          </a:p>
          <a:p>
            <a:pPr algn="l"/>
            <a:endParaRPr lang="de-DE" b="0" i="0" u="none" strike="noStrike" dirty="0">
              <a:solidFill>
                <a:srgbClr val="000000"/>
              </a:solidFill>
              <a:effectLst/>
              <a:latin typeface="Arial" panose="020B060402020202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de-DE" b="0" i="0" u="none" strike="noStrike" dirty="0">
                <a:solidFill>
                  <a:srgbClr val="000000"/>
                </a:solidFill>
                <a:effectLst/>
                <a:latin typeface="Arial" panose="020B0604020202020204" pitchFamily="34" charset="0"/>
                <a:cs typeface="Arial" panose="020B0604020202020204" pitchFamily="34" charset="0"/>
              </a:rPr>
              <a:t>Entsprechen die Wetterdaten wenig Sonne oder wenig Wind [Wetter= wenig Sonne, wenig Wind] Orangeblinkend(), wird die Ampel dem Nutzer Orangeleuchtend angezeigt, um zu signalisieren, dass es aktuell in Ordnung ist Strom im angemessenen Maße zu nutzen. </a:t>
            </a:r>
          </a:p>
          <a:p>
            <a:pPr algn="l"/>
            <a:endParaRPr lang="de-DE" b="0" i="0" u="none" strike="noStrike" dirty="0">
              <a:solidFill>
                <a:srgbClr val="000000"/>
              </a:solidFill>
              <a:effectLst/>
              <a:latin typeface="Arial" panose="020B060402020202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de-DE" b="0" i="0" u="none" strike="noStrike" dirty="0">
                <a:solidFill>
                  <a:srgbClr val="000000"/>
                </a:solidFill>
                <a:effectLst/>
                <a:latin typeface="Arial" panose="020B0604020202020204" pitchFamily="34" charset="0"/>
                <a:cs typeface="Arial" panose="020B0604020202020204" pitchFamily="34" charset="0"/>
              </a:rPr>
              <a:t>Sind die Wetterdaten aber deutlich mit Sonne oder Wind übertragen worden [</a:t>
            </a:r>
            <a:r>
              <a:rPr lang="de-DE" b="0" i="0" u="none" strike="noStrike" dirty="0" err="1">
                <a:solidFill>
                  <a:srgbClr val="000000"/>
                </a:solidFill>
                <a:effectLst/>
                <a:latin typeface="Arial" panose="020B0604020202020204" pitchFamily="34" charset="0"/>
                <a:cs typeface="Arial" panose="020B0604020202020204" pitchFamily="34" charset="0"/>
              </a:rPr>
              <a:t>Weter</a:t>
            </a:r>
            <a:r>
              <a:rPr lang="de-DE" b="0" i="0" u="none" strike="noStrike" dirty="0">
                <a:solidFill>
                  <a:srgbClr val="000000"/>
                </a:solidFill>
                <a:effectLst/>
                <a:latin typeface="Arial" panose="020B0604020202020204" pitchFamily="34" charset="0"/>
                <a:cs typeface="Arial" panose="020B0604020202020204" pitchFamily="34" charset="0"/>
              </a:rPr>
              <a:t>= viel Sonne, viel Wind] </a:t>
            </a:r>
            <a:r>
              <a:rPr lang="de-DE" b="0" i="0" u="none" strike="noStrike" dirty="0" err="1">
                <a:solidFill>
                  <a:srgbClr val="000000"/>
                </a:solidFill>
                <a:effectLst/>
                <a:latin typeface="Arial" panose="020B0604020202020204" pitchFamily="34" charset="0"/>
                <a:cs typeface="Arial" panose="020B0604020202020204" pitchFamily="34" charset="0"/>
              </a:rPr>
              <a:t>Gruenblinkend</a:t>
            </a:r>
            <a:r>
              <a:rPr lang="de-DE" b="0" i="0" u="none" strike="noStrike" dirty="0">
                <a:solidFill>
                  <a:srgbClr val="000000"/>
                </a:solidFill>
                <a:effectLst/>
                <a:latin typeface="Arial" panose="020B0604020202020204" pitchFamily="34" charset="0"/>
                <a:cs typeface="Arial" panose="020B0604020202020204" pitchFamily="34" charset="0"/>
              </a:rPr>
              <a:t>(), wird die Ampel dem Nutzer Grünleuchtend angezeigt, um zu signalisieren, dass es aktuell sinnvoll ist Strom entsprechend (jedoch trotzdem nahelegend Klimaschonend) zu nutzen. </a:t>
            </a:r>
          </a:p>
          <a:p>
            <a:pPr algn="l"/>
            <a:endParaRPr lang="de-DE" b="0" i="0" u="none" strike="noStrike" dirty="0">
              <a:solidFill>
                <a:srgbClr val="000000"/>
              </a:solidFill>
              <a:effectLst/>
              <a:latin typeface="Arial" panose="020B0604020202020204" pitchFamily="34" charset="0"/>
              <a:cs typeface="Arial" panose="020B0604020202020204" pitchFamily="34" charset="0"/>
            </a:endParaRPr>
          </a:p>
          <a:p>
            <a:pPr algn="l"/>
            <a:r>
              <a:rPr lang="de-DE" b="0" i="0" u="none" strike="noStrike" dirty="0">
                <a:solidFill>
                  <a:srgbClr val="000000"/>
                </a:solidFill>
                <a:effectLst/>
                <a:latin typeface="Arial" panose="020B0604020202020204" pitchFamily="34" charset="0"/>
                <a:cs typeface="Arial" panose="020B0604020202020204" pitchFamily="34" charset="0"/>
              </a:rPr>
              <a:t>Außerdem kann der Nutzer Spar-Empfehlungen aufrufen </a:t>
            </a:r>
            <a:r>
              <a:rPr lang="de-DE" b="0" i="0" u="none" strike="noStrike" dirty="0" err="1">
                <a:solidFill>
                  <a:srgbClr val="000000"/>
                </a:solidFill>
                <a:effectLst/>
                <a:latin typeface="Arial" panose="020B0604020202020204" pitchFamily="34" charset="0"/>
                <a:cs typeface="Arial" panose="020B0604020202020204" pitchFamily="34" charset="0"/>
              </a:rPr>
              <a:t>Sparempfehlungen_abrufen</a:t>
            </a:r>
            <a:r>
              <a:rPr lang="de-DE" b="0" i="0" u="none" strike="noStrike" dirty="0">
                <a:solidFill>
                  <a:srgbClr val="000000"/>
                </a:solidFill>
                <a:effectLst/>
                <a:latin typeface="Arial" panose="020B0604020202020204" pitchFamily="34" charset="0"/>
                <a:cs typeface="Arial" panose="020B0604020202020204" pitchFamily="34" charset="0"/>
              </a:rPr>
              <a:t>(), um Einträge vom System zu erhalten </a:t>
            </a:r>
            <a:r>
              <a:rPr lang="de-DE" b="0" i="0" u="none" strike="noStrike" dirty="0" err="1">
                <a:solidFill>
                  <a:srgbClr val="000000"/>
                </a:solidFill>
                <a:effectLst/>
                <a:latin typeface="Arial" panose="020B0604020202020204" pitchFamily="34" charset="0"/>
                <a:cs typeface="Arial" panose="020B0604020202020204" pitchFamily="34" charset="0"/>
              </a:rPr>
              <a:t>Sparempfehlungen_anzeigen</a:t>
            </a:r>
            <a:r>
              <a:rPr lang="de-DE" b="0" i="0" u="none" strike="noStrike" dirty="0">
                <a:solidFill>
                  <a:srgbClr val="000000"/>
                </a:solidFill>
                <a:effectLst/>
                <a:latin typeface="Arial" panose="020B0604020202020204" pitchFamily="34" charset="0"/>
                <a:cs typeface="Arial" panose="020B0604020202020204" pitchFamily="34" charset="0"/>
              </a:rPr>
              <a:t>(), um so seinen Stromverbrauch im </a:t>
            </a:r>
            <a:r>
              <a:rPr lang="de-DE" b="0" i="0" u="none" strike="noStrike" dirty="0" err="1">
                <a:solidFill>
                  <a:srgbClr val="000000"/>
                </a:solidFill>
                <a:effectLst/>
                <a:latin typeface="Arial" panose="020B0604020202020204" pitchFamily="34" charset="0"/>
                <a:cs typeface="Arial" panose="020B0604020202020204" pitchFamily="34" charset="0"/>
              </a:rPr>
              <a:t>haushalt</a:t>
            </a:r>
            <a:r>
              <a:rPr lang="de-DE" b="0" i="0" u="none" strike="noStrike" dirty="0">
                <a:solidFill>
                  <a:srgbClr val="000000"/>
                </a:solidFill>
                <a:effectLst/>
                <a:latin typeface="Arial" panose="020B0604020202020204" pitchFamily="34" charset="0"/>
                <a:cs typeface="Arial" panose="020B0604020202020204" pitchFamily="34" charset="0"/>
              </a:rPr>
              <a:t> zu optimieren und damit die einhergehenden Kosten zu reduzieren. </a:t>
            </a:r>
          </a:p>
          <a:p>
            <a:pPr algn="l"/>
            <a:endParaRPr lang="de-DE" b="0" i="0" u="none" strike="noStrike" dirty="0">
              <a:solidFill>
                <a:srgbClr val="000000"/>
              </a:solidFill>
              <a:effectLst/>
              <a:latin typeface="Arial" panose="020B0604020202020204" pitchFamily="34" charset="0"/>
              <a:cs typeface="Arial" panose="020B0604020202020204" pitchFamily="34" charset="0"/>
            </a:endParaRPr>
          </a:p>
          <a:p>
            <a:pPr algn="l"/>
            <a:r>
              <a:rPr lang="de-DE" b="0" i="0" u="none" strike="noStrike" dirty="0">
                <a:solidFill>
                  <a:srgbClr val="000000"/>
                </a:solidFill>
                <a:effectLst/>
                <a:latin typeface="Arial" panose="020B0604020202020204" pitchFamily="34" charset="0"/>
                <a:cs typeface="Arial" panose="020B0604020202020204" pitchFamily="34" charset="0"/>
              </a:rPr>
              <a:t>Des Weiteren kann der Nutzer Meldungen über politische Entscheidungen und Neuigkeiten im Thema Stromverbrauch, Energie im Allgemeinen und der akuten Energiekrise abrufen </a:t>
            </a:r>
            <a:r>
              <a:rPr lang="de-DE" b="0" i="0" u="none" strike="noStrike" dirty="0" err="1">
                <a:solidFill>
                  <a:srgbClr val="000000"/>
                </a:solidFill>
                <a:effectLst/>
                <a:latin typeface="Arial" panose="020B0604020202020204" pitchFamily="34" charset="0"/>
                <a:cs typeface="Arial" panose="020B0604020202020204" pitchFamily="34" charset="0"/>
              </a:rPr>
              <a:t>meldungen_abrufen</a:t>
            </a:r>
            <a:r>
              <a:rPr lang="de-DE" b="0" i="0" u="none" strike="noStrike" dirty="0">
                <a:solidFill>
                  <a:srgbClr val="000000"/>
                </a:solidFill>
                <a:effectLst/>
                <a:latin typeface="Arial" panose="020B0604020202020204" pitchFamily="34" charset="0"/>
                <a:cs typeface="Arial" panose="020B0604020202020204" pitchFamily="34" charset="0"/>
              </a:rPr>
              <a:t>(), Das System schickt dann eine Anfrage an einen Externen Webservice </a:t>
            </a:r>
            <a:r>
              <a:rPr lang="de-DE" b="0" i="0" u="none" strike="noStrike" dirty="0" err="1">
                <a:solidFill>
                  <a:srgbClr val="000000"/>
                </a:solidFill>
                <a:effectLst/>
                <a:latin typeface="Arial" panose="020B0604020202020204" pitchFamily="34" charset="0"/>
                <a:cs typeface="Arial" panose="020B0604020202020204" pitchFamily="34" charset="0"/>
              </a:rPr>
              <a:t>API_Meldungen_abrufen</a:t>
            </a:r>
            <a:r>
              <a:rPr lang="de-DE" b="0" i="0" u="none" strike="noStrike" dirty="0">
                <a:solidFill>
                  <a:srgbClr val="000000"/>
                </a:solidFill>
                <a:effectLst/>
                <a:latin typeface="Arial" panose="020B0604020202020204" pitchFamily="34" charset="0"/>
                <a:cs typeface="Arial" panose="020B0604020202020204" pitchFamily="34" charset="0"/>
              </a:rPr>
              <a:t>(), welche die Daten Filtert und an den Server des Systems zurücksendet </a:t>
            </a:r>
            <a:r>
              <a:rPr lang="de-DE" b="0" i="0" u="none" strike="noStrike" dirty="0" err="1">
                <a:solidFill>
                  <a:srgbClr val="000000"/>
                </a:solidFill>
                <a:effectLst/>
                <a:latin typeface="Arial" panose="020B0604020202020204" pitchFamily="34" charset="0"/>
                <a:cs typeface="Arial" panose="020B0604020202020204" pitchFamily="34" charset="0"/>
              </a:rPr>
              <a:t>Infos_senden</a:t>
            </a:r>
            <a:r>
              <a:rPr lang="de-DE" b="0" i="0" u="none" strike="noStrike" dirty="0">
                <a:solidFill>
                  <a:srgbClr val="000000"/>
                </a:solidFill>
                <a:effectLst/>
                <a:latin typeface="Arial" panose="020B0604020202020204" pitchFamily="34" charset="0"/>
                <a:cs typeface="Arial" panose="020B0604020202020204" pitchFamily="34" charset="0"/>
              </a:rPr>
              <a:t>(), daraufhin zeigt das System dem Nutzer alle erhaltenen Daten diesbezüglich </a:t>
            </a:r>
            <a:r>
              <a:rPr lang="de-DE" b="0" i="0" u="none" strike="noStrike" dirty="0" err="1">
                <a:solidFill>
                  <a:srgbClr val="000000"/>
                </a:solidFill>
                <a:effectLst/>
                <a:latin typeface="Arial" panose="020B0604020202020204" pitchFamily="34" charset="0"/>
                <a:cs typeface="Arial" panose="020B0604020202020204" pitchFamily="34" charset="0"/>
              </a:rPr>
              <a:t>Meldungen_anzeigen</a:t>
            </a:r>
            <a:r>
              <a:rPr lang="de-DE" b="0" i="0" u="none" strike="noStrike" dirty="0">
                <a:solidFill>
                  <a:srgbClr val="000000"/>
                </a:solidFill>
                <a:effectLst/>
                <a:latin typeface="Arial" panose="020B0604020202020204" pitchFamily="34" charset="0"/>
                <a:cs typeface="Arial" panose="020B0604020202020204" pitchFamily="34" charset="0"/>
              </a:rPr>
              <a:t>().</a:t>
            </a:r>
          </a:p>
          <a:p>
            <a:pPr algn="l"/>
            <a:endParaRPr lang="de-DE" b="0" i="0" u="none" strike="noStrike" dirty="0">
              <a:solidFill>
                <a:srgbClr val="000000"/>
              </a:solidFill>
              <a:effectLst/>
              <a:latin typeface="Arial" panose="020B0604020202020204" pitchFamily="34" charset="0"/>
              <a:cs typeface="Arial" panose="020B0604020202020204" pitchFamily="34" charset="0"/>
            </a:endParaRPr>
          </a:p>
          <a:p>
            <a:pPr algn="l"/>
            <a:r>
              <a:rPr lang="de-DE" b="0" i="0" u="none" strike="noStrike" dirty="0">
                <a:solidFill>
                  <a:srgbClr val="000000"/>
                </a:solidFill>
                <a:effectLst/>
                <a:latin typeface="Arial" panose="020B0604020202020204" pitchFamily="34" charset="0"/>
                <a:cs typeface="Arial" panose="020B0604020202020204" pitchFamily="34" charset="0"/>
              </a:rPr>
              <a:t>Zuletzt aufgeführtes Verhalten repräsentiert das Verhalten, bei dem der Nutzer die Funktion der „Stromanbieter-Rubrik“ aufruft </a:t>
            </a:r>
            <a:r>
              <a:rPr lang="de-DE" b="0" i="0" u="none" strike="noStrike" dirty="0" err="1">
                <a:solidFill>
                  <a:srgbClr val="000000"/>
                </a:solidFill>
                <a:effectLst/>
                <a:latin typeface="Arial" panose="020B0604020202020204" pitchFamily="34" charset="0"/>
                <a:cs typeface="Arial" panose="020B0604020202020204" pitchFamily="34" charset="0"/>
              </a:rPr>
              <a:t>Stromanbieter_abfragen</a:t>
            </a:r>
            <a:r>
              <a:rPr lang="de-DE" b="0" i="0" u="none" strike="noStrike" dirty="0">
                <a:solidFill>
                  <a:srgbClr val="000000"/>
                </a:solidFill>
                <a:effectLst/>
                <a:latin typeface="Arial" panose="020B0604020202020204" pitchFamily="34" charset="0"/>
                <a:cs typeface="Arial" panose="020B0604020202020204" pitchFamily="34" charset="0"/>
              </a:rPr>
              <a:t>(), hier werden dem Nutzer alle Stromanbieter in tabellarischer Form angezeigt, nachdem der Server auf die entsprechenden Daten zugegriffen hat und diese ausgibt </a:t>
            </a:r>
            <a:r>
              <a:rPr lang="de-DE" b="0" i="0" u="none" strike="noStrike" dirty="0" err="1">
                <a:solidFill>
                  <a:srgbClr val="000000"/>
                </a:solidFill>
                <a:effectLst/>
                <a:latin typeface="Arial" panose="020B0604020202020204" pitchFamily="34" charset="0"/>
                <a:cs typeface="Arial" panose="020B0604020202020204" pitchFamily="34" charset="0"/>
              </a:rPr>
              <a:t>Stromanbieter_anzeigen</a:t>
            </a:r>
            <a:r>
              <a:rPr lang="de-DE" b="0" i="0" u="none" strike="noStrike" dirty="0">
                <a:solidFill>
                  <a:srgbClr val="000000"/>
                </a:solidFill>
                <a:effectLst/>
                <a:latin typeface="Arial" panose="020B0604020202020204" pitchFamily="34" charset="0"/>
                <a:cs typeface="Arial" panose="020B0604020202020204" pitchFamily="34" charset="0"/>
              </a:rPr>
              <a:t>(), so kann der Nutzer sich selbst einen Überblick verschaffen und diese vergleichen. Außerdem hat hier der Nutzer die Möglichkeit Erfahrungswerte mit bestimmten Stromanbietern mit der Community zu teilen, indem er sein Feedback in Form eines Kommentars verfasst und an das System sendet </a:t>
            </a:r>
            <a:r>
              <a:rPr lang="de-DE" b="0" i="0" u="none" strike="noStrike" dirty="0" err="1">
                <a:solidFill>
                  <a:srgbClr val="000000"/>
                </a:solidFill>
                <a:effectLst/>
                <a:latin typeface="Arial" panose="020B0604020202020204" pitchFamily="34" charset="0"/>
                <a:cs typeface="Arial" panose="020B0604020202020204" pitchFamily="34" charset="0"/>
              </a:rPr>
              <a:t>Feedback_eingeben</a:t>
            </a:r>
            <a:r>
              <a:rPr lang="de-DE" b="0" i="0" u="none" strike="noStrike" dirty="0">
                <a:solidFill>
                  <a:srgbClr val="000000"/>
                </a:solidFill>
                <a:effectLst/>
                <a:latin typeface="Arial" panose="020B0604020202020204" pitchFamily="34" charset="0"/>
                <a:cs typeface="Arial" panose="020B0604020202020204" pitchFamily="34" charset="0"/>
              </a:rPr>
              <a:t>().</a:t>
            </a:r>
          </a:p>
        </p:txBody>
      </p:sp>
      <p:sp>
        <p:nvSpPr>
          <p:cNvPr id="4" name="Foliennummernplatzhalter 3"/>
          <p:cNvSpPr>
            <a:spLocks noGrp="1"/>
          </p:cNvSpPr>
          <p:nvPr>
            <p:ph type="sldNum" sz="quarter" idx="5"/>
          </p:nvPr>
        </p:nvSpPr>
        <p:spPr/>
        <p:txBody>
          <a:bodyPr/>
          <a:lstStyle/>
          <a:p>
            <a:fld id="{9465A906-3535-B04A-9FA7-2C508078A326}" type="slidenum">
              <a:rPr lang="de-DE" smtClean="0"/>
              <a:t>15</a:t>
            </a:fld>
            <a:endParaRPr lang="de-DE"/>
          </a:p>
        </p:txBody>
      </p:sp>
    </p:spTree>
    <p:extLst>
      <p:ext uri="{BB962C8B-B14F-4D97-AF65-F5344CB8AC3E}">
        <p14:creationId xmlns:p14="http://schemas.microsoft.com/office/powerpoint/2010/main" val="383638521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latin typeface="Arial" panose="020B0604020202020204" pitchFamily="34" charset="0"/>
                <a:cs typeface="Arial" panose="020B0604020202020204" pitchFamily="34" charset="0"/>
              </a:rPr>
              <a:t>Oben aufgeführte Datenstruktur für die Funktionen unseres Systems können über folgenden Link, welcher direkt zur Code-Datei im GitHub-Repo führt, aufgerufen werden: </a:t>
            </a:r>
          </a:p>
          <a:p>
            <a:endParaRPr lang="de-DE" dirty="0">
              <a:latin typeface="Arial" panose="020B0604020202020204" pitchFamily="34" charset="0"/>
              <a:cs typeface="Arial" panose="020B0604020202020204" pitchFamily="34" charset="0"/>
            </a:endParaRPr>
          </a:p>
          <a:p>
            <a:r>
              <a:rPr lang="de-DE" dirty="0">
                <a:latin typeface="Arial" panose="020B0604020202020204" pitchFamily="34" charset="0"/>
                <a:cs typeface="Arial" panose="020B0604020202020204" pitchFamily="34" charset="0"/>
              </a:rPr>
              <a:t>https://</a:t>
            </a:r>
            <a:r>
              <a:rPr lang="de-DE" dirty="0" err="1">
                <a:latin typeface="Arial" panose="020B0604020202020204" pitchFamily="34" charset="0"/>
                <a:cs typeface="Arial" panose="020B0604020202020204" pitchFamily="34" charset="0"/>
              </a:rPr>
              <a:t>github.com</a:t>
            </a:r>
            <a:r>
              <a:rPr lang="de-DE" dirty="0">
                <a:latin typeface="Arial" panose="020B0604020202020204" pitchFamily="34" charset="0"/>
                <a:cs typeface="Arial" panose="020B0604020202020204" pitchFamily="34" charset="0"/>
              </a:rPr>
              <a:t>/</a:t>
            </a:r>
            <a:r>
              <a:rPr lang="de-DE" dirty="0" err="1">
                <a:latin typeface="Arial" panose="020B0604020202020204" pitchFamily="34" charset="0"/>
                <a:cs typeface="Arial" panose="020B0604020202020204" pitchFamily="34" charset="0"/>
              </a:rPr>
              <a:t>lamirkha</a:t>
            </a:r>
            <a:r>
              <a:rPr lang="de-DE" dirty="0">
                <a:latin typeface="Arial" panose="020B0604020202020204" pitchFamily="34" charset="0"/>
                <a:cs typeface="Arial" panose="020B0604020202020204" pitchFamily="34" charset="0"/>
              </a:rPr>
              <a:t>/EPWS2223_Osaj_Sabetnia_Amir_Khanian/</a:t>
            </a:r>
            <a:r>
              <a:rPr lang="de-DE" dirty="0" err="1">
                <a:latin typeface="Arial" panose="020B0604020202020204" pitchFamily="34" charset="0"/>
                <a:cs typeface="Arial" panose="020B0604020202020204" pitchFamily="34" charset="0"/>
              </a:rPr>
              <a:t>blob</a:t>
            </a:r>
            <a:r>
              <a:rPr lang="de-DE" dirty="0">
                <a:latin typeface="Arial" panose="020B0604020202020204" pitchFamily="34" charset="0"/>
                <a:cs typeface="Arial" panose="020B0604020202020204" pitchFamily="34" charset="0"/>
              </a:rPr>
              <a:t>/</a:t>
            </a:r>
            <a:r>
              <a:rPr lang="de-DE" dirty="0" err="1">
                <a:latin typeface="Arial" panose="020B0604020202020204" pitchFamily="34" charset="0"/>
                <a:cs typeface="Arial" panose="020B0604020202020204" pitchFamily="34" charset="0"/>
              </a:rPr>
              <a:t>main</a:t>
            </a:r>
            <a:r>
              <a:rPr lang="de-DE" dirty="0">
                <a:latin typeface="Arial" panose="020B0604020202020204" pitchFamily="34" charset="0"/>
                <a:cs typeface="Arial" panose="020B0604020202020204" pitchFamily="34" charset="0"/>
              </a:rPr>
              <a:t>/Code/</a:t>
            </a:r>
            <a:r>
              <a:rPr lang="de-DE" dirty="0" err="1">
                <a:latin typeface="Arial" panose="020B0604020202020204" pitchFamily="34" charset="0"/>
                <a:cs typeface="Arial" panose="020B0604020202020204" pitchFamily="34" charset="0"/>
              </a:rPr>
              <a:t>datenstruktur.json</a:t>
            </a:r>
            <a:endParaRPr lang="de-DE" dirty="0">
              <a:latin typeface="Arial" panose="020B0604020202020204" pitchFamily="34" charset="0"/>
              <a:cs typeface="Arial" panose="020B0604020202020204" pitchFamily="34" charset="0"/>
            </a:endParaRPr>
          </a:p>
          <a:p>
            <a:endParaRPr lang="de-DE" dirty="0"/>
          </a:p>
          <a:p>
            <a:endParaRPr lang="de-DE" dirty="0"/>
          </a:p>
        </p:txBody>
      </p:sp>
      <p:sp>
        <p:nvSpPr>
          <p:cNvPr id="4" name="Foliennummernplatzhalter 3"/>
          <p:cNvSpPr>
            <a:spLocks noGrp="1"/>
          </p:cNvSpPr>
          <p:nvPr>
            <p:ph type="sldNum" sz="quarter" idx="5"/>
          </p:nvPr>
        </p:nvSpPr>
        <p:spPr/>
        <p:txBody>
          <a:bodyPr/>
          <a:lstStyle/>
          <a:p>
            <a:fld id="{9465A906-3535-B04A-9FA7-2C508078A326}" type="slidenum">
              <a:rPr lang="de-DE" smtClean="0"/>
              <a:t>16</a:t>
            </a:fld>
            <a:endParaRPr lang="de-DE"/>
          </a:p>
        </p:txBody>
      </p:sp>
    </p:spTree>
    <p:extLst>
      <p:ext uri="{BB962C8B-B14F-4D97-AF65-F5344CB8AC3E}">
        <p14:creationId xmlns:p14="http://schemas.microsoft.com/office/powerpoint/2010/main" val="400674793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effectLst/>
                <a:latin typeface="Arial" panose="020B0604020202020204" pitchFamily="34" charset="0"/>
                <a:cs typeface="Arial" panose="020B0604020202020204" pitchFamily="34" charset="0"/>
              </a:rPr>
              <a:t>Durch das Kommunikationsdiagramm ist bereits der erste Ansatz einer Vorstellung zur Systemidee getan. Um nachvollziehen zu können, wie etwas am Ende gestaltet werden soll,  muss zunächst die Frage geklärt werden, was überhaupt gestaltet werden soll. Dazu werden nach dem </a:t>
            </a:r>
            <a:r>
              <a:rPr lang="de-DE" dirty="0" err="1">
                <a:effectLst/>
                <a:latin typeface="Arial" panose="020B0604020202020204" pitchFamily="34" charset="0"/>
                <a:cs typeface="Arial" panose="020B0604020202020204" pitchFamily="34" charset="0"/>
              </a:rPr>
              <a:t>Conceptual</a:t>
            </a:r>
            <a:r>
              <a:rPr lang="de-DE" dirty="0">
                <a:effectLst/>
                <a:latin typeface="Arial" panose="020B0604020202020204" pitchFamily="34" charset="0"/>
                <a:cs typeface="Arial" panose="020B0604020202020204" pitchFamily="34" charset="0"/>
              </a:rPr>
              <a:t> Design sogenannte Objekte (</a:t>
            </a:r>
            <a:r>
              <a:rPr lang="de-DE" dirty="0" err="1">
                <a:effectLst/>
                <a:latin typeface="Arial" panose="020B0604020202020204" pitchFamily="34" charset="0"/>
                <a:cs typeface="Arial" panose="020B0604020202020204" pitchFamily="34" charset="0"/>
              </a:rPr>
              <a:t>task</a:t>
            </a:r>
            <a:r>
              <a:rPr lang="de-DE" dirty="0">
                <a:effectLst/>
                <a:latin typeface="Arial" panose="020B0604020202020204" pitchFamily="34" charset="0"/>
                <a:cs typeface="Arial" panose="020B0604020202020204" pitchFamily="34" charset="0"/>
              </a:rPr>
              <a:t> </a:t>
            </a:r>
            <a:r>
              <a:rPr lang="de-DE" dirty="0" err="1">
                <a:effectLst/>
                <a:latin typeface="Arial" panose="020B0604020202020204" pitchFamily="34" charset="0"/>
                <a:cs typeface="Arial" panose="020B0604020202020204" pitchFamily="34" charset="0"/>
              </a:rPr>
              <a:t>objekts</a:t>
            </a:r>
            <a:r>
              <a:rPr lang="de-DE" dirty="0">
                <a:effectLst/>
                <a:latin typeface="Arial" panose="020B0604020202020204" pitchFamily="34" charset="0"/>
                <a:cs typeface="Arial" panose="020B0604020202020204" pitchFamily="34" charset="0"/>
              </a:rPr>
              <a:t>), Aktionen (Actions) und Attribute (Attributes) entwickelt und aufgelistet</a:t>
            </a:r>
          </a:p>
          <a:p>
            <a:endParaRPr lang="de-DE" dirty="0">
              <a:latin typeface="Arial" panose="020B0604020202020204" pitchFamily="34" charset="0"/>
              <a:cs typeface="Arial" panose="020B0604020202020204" pitchFamily="34" charset="0"/>
            </a:endParaRPr>
          </a:p>
          <a:p>
            <a:r>
              <a:rPr lang="de-DE" b="1" dirty="0">
                <a:effectLst/>
                <a:latin typeface="Arial" panose="020B0604020202020204" pitchFamily="34" charset="0"/>
                <a:cs typeface="Arial" panose="020B0604020202020204" pitchFamily="34" charset="0"/>
              </a:rPr>
              <a:t>Task Objekts </a:t>
            </a:r>
            <a:r>
              <a:rPr lang="de-DE" dirty="0">
                <a:effectLst/>
                <a:latin typeface="Arial" panose="020B0604020202020204" pitchFamily="34" charset="0"/>
                <a:cs typeface="Arial" panose="020B0604020202020204" pitchFamily="34" charset="0"/>
              </a:rPr>
              <a:t>sind Elemente, die für den Benutzer während der Verwendung relevant sind. Benutzer sind daran interessiert, diese Elemente zu sehen und die Fähigkeit zu besitzen, diese zu bearbeiten. </a:t>
            </a:r>
          </a:p>
          <a:p>
            <a:endParaRPr lang="de-DE" dirty="0">
              <a:latin typeface="Arial" panose="020B0604020202020204" pitchFamily="34" charset="0"/>
              <a:cs typeface="Arial" panose="020B0604020202020204" pitchFamily="34" charset="0"/>
            </a:endParaRPr>
          </a:p>
          <a:p>
            <a:r>
              <a:rPr lang="de-DE" b="1" dirty="0">
                <a:effectLst/>
                <a:latin typeface="Arial" panose="020B0604020202020204" pitchFamily="34" charset="0"/>
                <a:cs typeface="Arial" panose="020B0604020202020204" pitchFamily="34" charset="0"/>
              </a:rPr>
              <a:t>Attribute</a:t>
            </a:r>
            <a:r>
              <a:rPr lang="de-DE" dirty="0">
                <a:effectLst/>
                <a:latin typeface="Arial" panose="020B0604020202020204" pitchFamily="34" charset="0"/>
                <a:cs typeface="Arial" panose="020B0604020202020204" pitchFamily="34" charset="0"/>
              </a:rPr>
              <a:t> sind Zustandsausprägungen der Task Objects. Sie stellen wechselnde Eigenschaften dar und speichern Informationen.</a:t>
            </a:r>
          </a:p>
          <a:p>
            <a:endParaRPr lang="de-DE" dirty="0">
              <a:latin typeface="Arial" panose="020B0604020202020204" pitchFamily="34" charset="0"/>
              <a:cs typeface="Arial" panose="020B0604020202020204" pitchFamily="34" charset="0"/>
            </a:endParaRPr>
          </a:p>
          <a:p>
            <a:r>
              <a:rPr lang="de-DE" b="1" dirty="0">
                <a:effectLst/>
                <a:latin typeface="Arial" panose="020B0604020202020204" pitchFamily="34" charset="0"/>
                <a:cs typeface="Arial" panose="020B0604020202020204" pitchFamily="34" charset="0"/>
              </a:rPr>
              <a:t>Aktionen</a:t>
            </a:r>
            <a:r>
              <a:rPr lang="de-DE" dirty="0">
                <a:effectLst/>
                <a:latin typeface="Arial" panose="020B0604020202020204" pitchFamily="34" charset="0"/>
                <a:cs typeface="Arial" panose="020B0604020202020204" pitchFamily="34" charset="0"/>
              </a:rPr>
              <a:t> sind die Mittel, mit denen Benutzer mit Objekten interagieren und Aspekte des Systems bearbeiten können. Aktionen ermöglichen es Benutzern, den Zustand von Objekten zu beeinflussen.</a:t>
            </a:r>
          </a:p>
          <a:p>
            <a:endParaRPr lang="de-DE" dirty="0">
              <a:effectLst/>
              <a:latin typeface="Arial" panose="020B0604020202020204" pitchFamily="34" charset="0"/>
              <a:cs typeface="Arial" panose="020B0604020202020204" pitchFamily="34" charset="0"/>
            </a:endParaRPr>
          </a:p>
          <a:p>
            <a:r>
              <a:rPr lang="de-DE" dirty="0">
                <a:effectLst/>
                <a:latin typeface="Arial" panose="020B0604020202020204" pitchFamily="34" charset="0"/>
                <a:cs typeface="Arial" panose="020B0604020202020204" pitchFamily="34" charset="0"/>
              </a:rPr>
              <a:t>Da unsere Auflistung in der obigen Tabelle selbsterklärend sind, werden wir erst im nächsten Schritt bei dem Sequenzdiagramm näher darauf eingehen. </a:t>
            </a:r>
          </a:p>
          <a:p>
            <a:endParaRPr lang="de-DE" dirty="0"/>
          </a:p>
        </p:txBody>
      </p:sp>
      <p:sp>
        <p:nvSpPr>
          <p:cNvPr id="4" name="Foliennummernplatzhalter 3"/>
          <p:cNvSpPr>
            <a:spLocks noGrp="1"/>
          </p:cNvSpPr>
          <p:nvPr>
            <p:ph type="sldNum" sz="quarter" idx="5"/>
          </p:nvPr>
        </p:nvSpPr>
        <p:spPr/>
        <p:txBody>
          <a:bodyPr/>
          <a:lstStyle/>
          <a:p>
            <a:fld id="{9465A906-3535-B04A-9FA7-2C508078A326}" type="slidenum">
              <a:rPr lang="de-DE" smtClean="0"/>
              <a:t>17</a:t>
            </a:fld>
            <a:endParaRPr lang="de-DE"/>
          </a:p>
        </p:txBody>
      </p:sp>
    </p:spTree>
    <p:extLst>
      <p:ext uri="{BB962C8B-B14F-4D97-AF65-F5344CB8AC3E}">
        <p14:creationId xmlns:p14="http://schemas.microsoft.com/office/powerpoint/2010/main" val="5156688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effectLst/>
                <a:latin typeface="Arial" panose="020B0604020202020204" pitchFamily="34" charset="0"/>
                <a:cs typeface="Arial" panose="020B0604020202020204" pitchFamily="34" charset="0"/>
              </a:rPr>
              <a:t>Mithilfe eines Story Boards kann man Szenarien visualisieren, wie sie in der zukünftigen Nutzung des Systems ihren Optimalen Zweck erfüllen. Anhand von einer Alltagssituationen unserer bereits ermittelnden Stakeholder, in dem Fall unserer Persona Silka und der Verwendung des </a:t>
            </a:r>
            <a:r>
              <a:rPr lang="de-DE" dirty="0" err="1">
                <a:effectLst/>
                <a:latin typeface="Arial" panose="020B0604020202020204" pitchFamily="34" charset="0"/>
                <a:cs typeface="Arial" panose="020B0604020202020204" pitchFamily="34" charset="0"/>
              </a:rPr>
              <a:t>Animaker</a:t>
            </a:r>
            <a:r>
              <a:rPr lang="de-DE" dirty="0">
                <a:effectLst/>
                <a:latin typeface="Arial" panose="020B0604020202020204" pitchFamily="34" charset="0"/>
                <a:cs typeface="Arial" panose="020B0604020202020204" pitchFamily="34" charset="0"/>
              </a:rPr>
              <a:t>-Tools haben wir dieses sogenannte Story Board umsetzen, um den Zweck unseres Systems greifbarer machen zu können. </a:t>
            </a:r>
          </a:p>
          <a:p>
            <a:endParaRPr lang="de-DE" dirty="0">
              <a:effectLst/>
              <a:latin typeface="Arial" panose="020B0604020202020204" pitchFamily="34" charset="0"/>
              <a:cs typeface="Arial" panose="020B0604020202020204" pitchFamily="34" charset="0"/>
            </a:endParaRPr>
          </a:p>
          <a:p>
            <a:endParaRPr lang="de-DE" dirty="0">
              <a:effectLst/>
              <a:latin typeface="Arial" panose="020B0604020202020204" pitchFamily="34" charset="0"/>
              <a:cs typeface="Arial" panose="020B0604020202020204" pitchFamily="34" charset="0"/>
            </a:endParaRPr>
          </a:p>
          <a:p>
            <a:r>
              <a:rPr lang="de-DE" dirty="0">
                <a:latin typeface="Arial" panose="020B0604020202020204" pitchFamily="34" charset="0"/>
                <a:cs typeface="Arial" panose="020B0604020202020204" pitchFamily="34" charset="0"/>
              </a:rPr>
              <a:t>Abbildung 1, links: </a:t>
            </a:r>
            <a:r>
              <a:rPr lang="de-DE" b="0" i="0" u="none" strike="noStrike" dirty="0">
                <a:solidFill>
                  <a:srgbClr val="000000"/>
                </a:solidFill>
                <a:effectLst/>
                <a:latin typeface="Arial" panose="020B0604020202020204" pitchFamily="34" charset="0"/>
                <a:cs typeface="Arial" panose="020B0604020202020204" pitchFamily="34" charset="0"/>
              </a:rPr>
              <a:t>Nachdem Silke von der Arbeit kommt, öffnet sie zunächst ihren Briefkasten. Darin befindet sich ein Brief ihres Stromanbieters.</a:t>
            </a:r>
          </a:p>
          <a:p>
            <a:endParaRPr lang="de-DE" b="0" i="0" u="none" strike="noStrike" dirty="0">
              <a:solidFill>
                <a:srgbClr val="000000"/>
              </a:solidFill>
              <a:effectLst/>
              <a:latin typeface="Arial" panose="020B0604020202020204" pitchFamily="34" charset="0"/>
              <a:cs typeface="Arial" panose="020B0604020202020204" pitchFamily="34" charset="0"/>
            </a:endParaRPr>
          </a:p>
          <a:p>
            <a:r>
              <a:rPr lang="de-DE" b="0" i="0" u="none" strike="noStrike" dirty="0">
                <a:solidFill>
                  <a:srgbClr val="000000"/>
                </a:solidFill>
                <a:effectLst/>
                <a:latin typeface="Arial" panose="020B0604020202020204" pitchFamily="34" charset="0"/>
                <a:cs typeface="Arial" panose="020B0604020202020204" pitchFamily="34" charset="0"/>
              </a:rPr>
              <a:t>Abbildung 2, rechts: Silke vermutet schon, dass es sich sicher um einen "bösen" Brief handelt, doch nachdem sie diesen öffnet und die darin enthaltende Rechnung sieht, ist sie noch verwunderter als sonst. Ihre Stromkosten sind dreifach so hoch wie im Vorjahr, dabei nutzt sie gefühlt dieselbe Menge wie sonst auch. Außerdem wird sie darüber informiert, dass die Stromkosten sich wieder erhöht haben für das kommende Jahr.</a:t>
            </a:r>
            <a:endParaRPr lang="de-DE" dirty="0">
              <a:latin typeface="Arial" panose="020B0604020202020204" pitchFamily="34" charset="0"/>
              <a:cs typeface="Arial" panose="020B0604020202020204" pitchFamily="34" charset="0"/>
            </a:endParaRPr>
          </a:p>
        </p:txBody>
      </p:sp>
      <p:sp>
        <p:nvSpPr>
          <p:cNvPr id="4" name="Foliennummernplatzhalter 3"/>
          <p:cNvSpPr>
            <a:spLocks noGrp="1"/>
          </p:cNvSpPr>
          <p:nvPr>
            <p:ph type="sldNum" sz="quarter" idx="5"/>
          </p:nvPr>
        </p:nvSpPr>
        <p:spPr/>
        <p:txBody>
          <a:bodyPr/>
          <a:lstStyle/>
          <a:p>
            <a:fld id="{9465A906-3535-B04A-9FA7-2C508078A326}" type="slidenum">
              <a:rPr lang="de-DE" smtClean="0"/>
              <a:t>18</a:t>
            </a:fld>
            <a:endParaRPr lang="de-DE"/>
          </a:p>
        </p:txBody>
      </p:sp>
    </p:spTree>
    <p:extLst>
      <p:ext uri="{BB962C8B-B14F-4D97-AF65-F5344CB8AC3E}">
        <p14:creationId xmlns:p14="http://schemas.microsoft.com/office/powerpoint/2010/main" val="222152201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latin typeface="Arial" panose="020B0604020202020204" pitchFamily="34" charset="0"/>
                <a:cs typeface="Arial" panose="020B0604020202020204" pitchFamily="34" charset="0"/>
              </a:rPr>
              <a:t>Abbildung 3, links: </a:t>
            </a:r>
            <a:r>
              <a:rPr lang="de-DE" b="0" i="0" u="none" strike="noStrike" dirty="0">
                <a:solidFill>
                  <a:srgbClr val="000000"/>
                </a:solidFill>
                <a:effectLst/>
                <a:latin typeface="Arial" panose="020B0604020202020204" pitchFamily="34" charset="0"/>
                <a:cs typeface="Arial" panose="020B0604020202020204" pitchFamily="34" charset="0"/>
              </a:rPr>
              <a:t>Silke ist verzweifelt, wie soll sie bei gleichbleibendem Gehalt ihre Nebenkosten überwältigen? Außerdem macht sie sich Gedanken über ihren Stromverbrauch und wie sie diesen optimieren und die damit einhergehenden Stromkosten minimieren kann.</a:t>
            </a:r>
          </a:p>
          <a:p>
            <a:endParaRPr lang="de-DE" b="0" i="0" u="none" strike="noStrike" dirty="0">
              <a:solidFill>
                <a:srgbClr val="000000"/>
              </a:solidFill>
              <a:effectLst/>
              <a:latin typeface="Arial" panose="020B0604020202020204" pitchFamily="34" charset="0"/>
              <a:cs typeface="Arial" panose="020B0604020202020204" pitchFamily="34" charset="0"/>
            </a:endParaRPr>
          </a:p>
          <a:p>
            <a:r>
              <a:rPr lang="de-DE" b="0" i="0" u="none" strike="noStrike" dirty="0">
                <a:solidFill>
                  <a:srgbClr val="000000"/>
                </a:solidFill>
                <a:effectLst/>
                <a:latin typeface="Arial" panose="020B0604020202020204" pitchFamily="34" charset="0"/>
                <a:cs typeface="Arial" panose="020B0604020202020204" pitchFamily="34" charset="0"/>
              </a:rPr>
              <a:t>Abbildung 4, rechts: Silke erinnert sich daran, dass Ihre Freundin ihr vor kurzem zu einer Webseite empfohlen hatte und seitdem ihren Stromverbrauch in ihrem Haushalt optimiert hat. Außerdem verfügt sie nun über ein umfangreiches Wissen diesbezüglich. Sie konnte damit sogar ihre Stromkosten um fast 30% reduzieren. Silke zögert nicht und ruft ihre Freundin an. Silke bittet um Aufklärung, woraufhin ihre Freundin sie zu sich einlädt, um ihr alles gleich am PC zeigen zu können.</a:t>
            </a:r>
            <a:endParaRPr lang="de-DE" dirty="0">
              <a:latin typeface="Arial" panose="020B0604020202020204" pitchFamily="34" charset="0"/>
              <a:cs typeface="Arial" panose="020B0604020202020204" pitchFamily="34" charset="0"/>
            </a:endParaRPr>
          </a:p>
        </p:txBody>
      </p:sp>
      <p:sp>
        <p:nvSpPr>
          <p:cNvPr id="4" name="Foliennummernplatzhalter 3"/>
          <p:cNvSpPr>
            <a:spLocks noGrp="1"/>
          </p:cNvSpPr>
          <p:nvPr>
            <p:ph type="sldNum" sz="quarter" idx="5"/>
          </p:nvPr>
        </p:nvSpPr>
        <p:spPr/>
        <p:txBody>
          <a:bodyPr/>
          <a:lstStyle/>
          <a:p>
            <a:fld id="{9465A906-3535-B04A-9FA7-2C508078A326}" type="slidenum">
              <a:rPr lang="de-DE" smtClean="0"/>
              <a:t>19</a:t>
            </a:fld>
            <a:endParaRPr lang="de-DE"/>
          </a:p>
        </p:txBody>
      </p:sp>
    </p:spTree>
    <p:extLst>
      <p:ext uri="{BB962C8B-B14F-4D97-AF65-F5344CB8AC3E}">
        <p14:creationId xmlns:p14="http://schemas.microsoft.com/office/powerpoint/2010/main" val="9755570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9465A906-3535-B04A-9FA7-2C508078A326}" type="slidenum">
              <a:rPr lang="de-DE" smtClean="0"/>
              <a:t>2</a:t>
            </a:fld>
            <a:endParaRPr lang="de-DE"/>
          </a:p>
        </p:txBody>
      </p:sp>
    </p:spTree>
    <p:extLst>
      <p:ext uri="{BB962C8B-B14F-4D97-AF65-F5344CB8AC3E}">
        <p14:creationId xmlns:p14="http://schemas.microsoft.com/office/powerpoint/2010/main" val="17750800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latin typeface="Arial" panose="020B0604020202020204" pitchFamily="34" charset="0"/>
                <a:cs typeface="Arial" panose="020B0604020202020204" pitchFamily="34" charset="0"/>
              </a:rPr>
              <a:t>Abbildung 4, links: </a:t>
            </a:r>
            <a:r>
              <a:rPr lang="de-DE" b="0" i="0" u="none" strike="noStrike" dirty="0">
                <a:solidFill>
                  <a:srgbClr val="000000"/>
                </a:solidFill>
                <a:effectLst/>
                <a:latin typeface="Arial" panose="020B0604020202020204" pitchFamily="34" charset="0"/>
                <a:cs typeface="Arial" panose="020B0604020202020204" pitchFamily="34" charset="0"/>
              </a:rPr>
              <a:t>Anja, Silkes Freundin, zeigt Silke alle Funktionen, die die Webseite beinhaltet. Sie zeigt ihr, wo sie die aktuellen politischen Entscheidungen und Vorkehrungen bezüglich der allgemeinen Energiegewinnung sowie -nutzung aber auch bezüglich der akuten Energiekrise. Sie zeigt ihr, wo sie nach günstigeren und gut-bewertende Stromanbieter suchen kann. Besonders gut gefällt Silke die "Energievorhersage", so kann sie immer genau ermitteln, wann es am günstigsten für sie wäre, ihre größeren Haushaltsgeräte anzuschalten. Außerdem ist sie begeistert von den vielen Spar-Empfehlungen, sie sich gleich zuhause testen möchte.</a:t>
            </a:r>
          </a:p>
          <a:p>
            <a:endParaRPr lang="de-DE" b="0" i="0" u="none" strike="noStrike" dirty="0">
              <a:solidFill>
                <a:srgbClr val="000000"/>
              </a:solidFill>
              <a:effectLst/>
              <a:latin typeface="Arial" panose="020B0604020202020204" pitchFamily="34" charset="0"/>
              <a:cs typeface="Arial" panose="020B0604020202020204" pitchFamily="34" charset="0"/>
            </a:endParaRPr>
          </a:p>
          <a:p>
            <a:r>
              <a:rPr lang="de-DE" b="0" i="0" u="none" strike="noStrike" dirty="0">
                <a:solidFill>
                  <a:srgbClr val="000000"/>
                </a:solidFill>
                <a:effectLst/>
                <a:latin typeface="Arial" panose="020B0604020202020204" pitchFamily="34" charset="0"/>
                <a:cs typeface="Arial" panose="020B0604020202020204" pitchFamily="34" charset="0"/>
              </a:rPr>
              <a:t>Abbildung 5, rechts: Zuhause angekommen, hat Silke bereits den ersten Waschmaschinen-Gang angeschaltet, denn laut der "Energievorhersage" auf der Webseite ist dies aktuell am sinnvollsten, da durch dem guten Wetter viel </a:t>
            </a:r>
            <a:r>
              <a:rPr lang="de-DE" b="0" i="0" u="none" strike="noStrike" dirty="0" err="1">
                <a:solidFill>
                  <a:srgbClr val="000000"/>
                </a:solidFill>
                <a:effectLst/>
                <a:latin typeface="Arial" panose="020B0604020202020204" pitchFamily="34" charset="0"/>
                <a:cs typeface="Arial" panose="020B0604020202020204" pitchFamily="34" charset="0"/>
              </a:rPr>
              <a:t>erneubare</a:t>
            </a:r>
            <a:r>
              <a:rPr lang="de-DE" b="0" i="0" u="none" strike="noStrike" dirty="0">
                <a:solidFill>
                  <a:srgbClr val="000000"/>
                </a:solidFill>
                <a:effectLst/>
                <a:latin typeface="Arial" panose="020B0604020202020204" pitchFamily="34" charset="0"/>
                <a:cs typeface="Arial" panose="020B0604020202020204" pitchFamily="34" charset="0"/>
              </a:rPr>
              <a:t> Energie erzeugt wird. Außerdem hat sie sich durch den Spar-Empfehlungen dazu inspirieren lassen, die permanent laufenden Haushaltsgeräte an einem Zeit-Steckdosen-Adapter zu stecken, um diese bessere kontrollieren zu können.</a:t>
            </a:r>
            <a:endParaRPr lang="de-DE" dirty="0">
              <a:latin typeface="Arial" panose="020B0604020202020204" pitchFamily="34" charset="0"/>
              <a:cs typeface="Arial" panose="020B0604020202020204" pitchFamily="34" charset="0"/>
            </a:endParaRPr>
          </a:p>
        </p:txBody>
      </p:sp>
      <p:sp>
        <p:nvSpPr>
          <p:cNvPr id="4" name="Foliennummernplatzhalter 3"/>
          <p:cNvSpPr>
            <a:spLocks noGrp="1"/>
          </p:cNvSpPr>
          <p:nvPr>
            <p:ph type="sldNum" sz="quarter" idx="5"/>
          </p:nvPr>
        </p:nvSpPr>
        <p:spPr/>
        <p:txBody>
          <a:bodyPr/>
          <a:lstStyle/>
          <a:p>
            <a:fld id="{9465A906-3535-B04A-9FA7-2C508078A326}" type="slidenum">
              <a:rPr lang="de-DE" smtClean="0"/>
              <a:t>20</a:t>
            </a:fld>
            <a:endParaRPr lang="de-DE"/>
          </a:p>
        </p:txBody>
      </p:sp>
    </p:spTree>
    <p:extLst>
      <p:ext uri="{BB962C8B-B14F-4D97-AF65-F5344CB8AC3E}">
        <p14:creationId xmlns:p14="http://schemas.microsoft.com/office/powerpoint/2010/main" val="108702977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latin typeface="Arial" panose="020B0604020202020204" pitchFamily="34" charset="0"/>
                <a:cs typeface="Arial" panose="020B0604020202020204" pitchFamily="34" charset="0"/>
              </a:rPr>
              <a:t>Abbildung 7, links: </a:t>
            </a:r>
            <a:r>
              <a:rPr lang="de-DE" b="0" i="0" u="none" strike="noStrike" dirty="0">
                <a:solidFill>
                  <a:srgbClr val="000000"/>
                </a:solidFill>
                <a:effectLst/>
                <a:latin typeface="Arial" panose="020B0604020202020204" pitchFamily="34" charset="0"/>
                <a:cs typeface="Arial" panose="020B0604020202020204" pitchFamily="34" charset="0"/>
              </a:rPr>
              <a:t>Nun ist einige Zeit der Umsetzung ihrer Energie-Maßnahmen vergangen und mittlerweile haben sich die Empfehlungen und die Vorhersage in ihr </a:t>
            </a:r>
            <a:r>
              <a:rPr lang="de-DE" b="0" i="0" u="none" strike="noStrike" dirty="0" err="1">
                <a:solidFill>
                  <a:srgbClr val="000000"/>
                </a:solidFill>
                <a:effectLst/>
                <a:latin typeface="Arial" panose="020B0604020202020204" pitchFamily="34" charset="0"/>
                <a:cs typeface="Arial" panose="020B0604020202020204" pitchFamily="34" charset="0"/>
              </a:rPr>
              <a:t>Alttag</a:t>
            </a:r>
            <a:r>
              <a:rPr lang="de-DE" b="0" i="0" u="none" strike="noStrike" dirty="0">
                <a:solidFill>
                  <a:srgbClr val="000000"/>
                </a:solidFill>
                <a:effectLst/>
                <a:latin typeface="Arial" panose="020B0604020202020204" pitchFamily="34" charset="0"/>
                <a:cs typeface="Arial" panose="020B0604020202020204" pitchFamily="34" charset="0"/>
              </a:rPr>
              <a:t> etabliert. Auch anhand ihrer neuen Rechnung ihres Stromanbieters wird Silke bestätigt. Trotz steigender Energiepreise, hat Silke es geschafft ihren Verbrauch und ihre Kosten im Vergleich zu den Vorjahren deutlich zu senken.</a:t>
            </a:r>
          </a:p>
          <a:p>
            <a:endParaRPr lang="de-DE" b="0" i="0" u="none" strike="noStrike" dirty="0">
              <a:solidFill>
                <a:srgbClr val="000000"/>
              </a:solidFill>
              <a:effectLst/>
              <a:latin typeface="Arial" panose="020B0604020202020204" pitchFamily="34" charset="0"/>
              <a:cs typeface="Arial" panose="020B0604020202020204" pitchFamily="34" charset="0"/>
            </a:endParaRPr>
          </a:p>
          <a:p>
            <a:r>
              <a:rPr lang="de-DE" b="0" i="0" u="none" strike="noStrike" dirty="0">
                <a:solidFill>
                  <a:srgbClr val="000000"/>
                </a:solidFill>
                <a:effectLst/>
                <a:latin typeface="Arial" panose="020B0604020202020204" pitchFamily="34" charset="0"/>
                <a:cs typeface="Arial" panose="020B0604020202020204" pitchFamily="34" charset="0"/>
              </a:rPr>
              <a:t>Abbildung 8: Silke ist happy, abgesehen davon dass sie was Gutes für sich und ihren Geldbeutel getan hat, hat sie auch proaktiv gegen die Klimakrise gehandelt und ihren Teil zu beigetragen, dieser entgegenzuwirken.</a:t>
            </a:r>
            <a:endParaRPr lang="de-DE" dirty="0">
              <a:latin typeface="Arial" panose="020B0604020202020204" pitchFamily="34" charset="0"/>
              <a:cs typeface="Arial" panose="020B0604020202020204" pitchFamily="34" charset="0"/>
            </a:endParaRPr>
          </a:p>
        </p:txBody>
      </p:sp>
      <p:sp>
        <p:nvSpPr>
          <p:cNvPr id="4" name="Foliennummernplatzhalter 3"/>
          <p:cNvSpPr>
            <a:spLocks noGrp="1"/>
          </p:cNvSpPr>
          <p:nvPr>
            <p:ph type="sldNum" sz="quarter" idx="5"/>
          </p:nvPr>
        </p:nvSpPr>
        <p:spPr/>
        <p:txBody>
          <a:bodyPr/>
          <a:lstStyle/>
          <a:p>
            <a:fld id="{9465A906-3535-B04A-9FA7-2C508078A326}" type="slidenum">
              <a:rPr lang="de-DE" smtClean="0"/>
              <a:t>21</a:t>
            </a:fld>
            <a:endParaRPr lang="de-DE"/>
          </a:p>
        </p:txBody>
      </p:sp>
    </p:spTree>
    <p:extLst>
      <p:ext uri="{BB962C8B-B14F-4D97-AF65-F5344CB8AC3E}">
        <p14:creationId xmlns:p14="http://schemas.microsoft.com/office/powerpoint/2010/main" val="335433757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latin typeface="Arial" panose="020B0604020202020204" pitchFamily="34" charset="0"/>
                <a:cs typeface="Arial" panose="020B0604020202020204" pitchFamily="34" charset="0"/>
              </a:rPr>
              <a:t>Über folgenden Links gelangt man zum Code der PoC Implementierung auf dem GitHub-Repo:</a:t>
            </a:r>
          </a:p>
          <a:p>
            <a:endParaRPr lang="de-DE" dirty="0">
              <a:latin typeface="Arial" panose="020B0604020202020204" pitchFamily="34" charset="0"/>
              <a:cs typeface="Arial" panose="020B0604020202020204" pitchFamily="34" charset="0"/>
            </a:endParaRPr>
          </a:p>
          <a:p>
            <a:r>
              <a:rPr lang="de-DE" dirty="0">
                <a:latin typeface="Arial" panose="020B0604020202020204" pitchFamily="34" charset="0"/>
                <a:cs typeface="Arial" panose="020B0604020202020204" pitchFamily="34" charset="0"/>
              </a:rPr>
              <a:t>Code </a:t>
            </a:r>
            <a:r>
              <a:rPr lang="de-DE" dirty="0" err="1">
                <a:latin typeface="Arial" panose="020B0604020202020204" pitchFamily="34" charset="0"/>
                <a:cs typeface="Arial" panose="020B0604020202020204" pitchFamily="34" charset="0"/>
              </a:rPr>
              <a:t>Javascript</a:t>
            </a:r>
            <a:r>
              <a:rPr lang="de-DE" dirty="0">
                <a:latin typeface="Arial" panose="020B0604020202020204" pitchFamily="34" charset="0"/>
                <a:cs typeface="Arial" panose="020B0604020202020204" pitchFamily="34" charset="0"/>
              </a:rPr>
              <a:t> GitHub-Link: https://</a:t>
            </a:r>
            <a:r>
              <a:rPr lang="de-DE" dirty="0" err="1">
                <a:latin typeface="Arial" panose="020B0604020202020204" pitchFamily="34" charset="0"/>
                <a:cs typeface="Arial" panose="020B0604020202020204" pitchFamily="34" charset="0"/>
              </a:rPr>
              <a:t>github.com</a:t>
            </a:r>
            <a:r>
              <a:rPr lang="de-DE" dirty="0">
                <a:latin typeface="Arial" panose="020B0604020202020204" pitchFamily="34" charset="0"/>
                <a:cs typeface="Arial" panose="020B0604020202020204" pitchFamily="34" charset="0"/>
              </a:rPr>
              <a:t>/</a:t>
            </a:r>
            <a:r>
              <a:rPr lang="de-DE" dirty="0" err="1">
                <a:latin typeface="Arial" panose="020B0604020202020204" pitchFamily="34" charset="0"/>
                <a:cs typeface="Arial" panose="020B0604020202020204" pitchFamily="34" charset="0"/>
              </a:rPr>
              <a:t>lamirkha</a:t>
            </a:r>
            <a:r>
              <a:rPr lang="de-DE" dirty="0">
                <a:latin typeface="Arial" panose="020B0604020202020204" pitchFamily="34" charset="0"/>
                <a:cs typeface="Arial" panose="020B0604020202020204" pitchFamily="34" charset="0"/>
              </a:rPr>
              <a:t>/EPWS2223_Osaj_Sabetnia_Amir_Khanian/</a:t>
            </a:r>
            <a:r>
              <a:rPr lang="de-DE" dirty="0" err="1">
                <a:latin typeface="Arial" panose="020B0604020202020204" pitchFamily="34" charset="0"/>
                <a:cs typeface="Arial" panose="020B0604020202020204" pitchFamily="34" charset="0"/>
              </a:rPr>
              <a:t>blob</a:t>
            </a:r>
            <a:r>
              <a:rPr lang="de-DE" dirty="0">
                <a:latin typeface="Arial" panose="020B0604020202020204" pitchFamily="34" charset="0"/>
                <a:cs typeface="Arial" panose="020B0604020202020204" pitchFamily="34" charset="0"/>
              </a:rPr>
              <a:t>/</a:t>
            </a:r>
            <a:r>
              <a:rPr lang="de-DE" dirty="0" err="1">
                <a:latin typeface="Arial" panose="020B0604020202020204" pitchFamily="34" charset="0"/>
                <a:cs typeface="Arial" panose="020B0604020202020204" pitchFamily="34" charset="0"/>
              </a:rPr>
              <a:t>main</a:t>
            </a:r>
            <a:r>
              <a:rPr lang="de-DE" dirty="0">
                <a:latin typeface="Arial" panose="020B0604020202020204" pitchFamily="34" charset="0"/>
                <a:cs typeface="Arial" panose="020B0604020202020204" pitchFamily="34" charset="0"/>
              </a:rPr>
              <a:t>/Code/erste%20code/</a:t>
            </a:r>
            <a:r>
              <a:rPr lang="de-DE" dirty="0" err="1">
                <a:latin typeface="Arial" panose="020B0604020202020204" pitchFamily="34" charset="0"/>
                <a:cs typeface="Arial" panose="020B0604020202020204" pitchFamily="34" charset="0"/>
              </a:rPr>
              <a:t>app.js</a:t>
            </a:r>
            <a:endParaRPr lang="de-DE" dirty="0">
              <a:latin typeface="Arial" panose="020B0604020202020204" pitchFamily="34" charset="0"/>
              <a:cs typeface="Arial" panose="020B0604020202020204" pitchFamily="34" charset="0"/>
            </a:endParaRPr>
          </a:p>
          <a:p>
            <a:endParaRPr lang="de-DE" dirty="0">
              <a:latin typeface="Arial" panose="020B0604020202020204" pitchFamily="34" charset="0"/>
              <a:cs typeface="Arial" panose="020B0604020202020204" pitchFamily="34" charset="0"/>
            </a:endParaRPr>
          </a:p>
          <a:p>
            <a:r>
              <a:rPr lang="de-DE" dirty="0">
                <a:latin typeface="Arial" panose="020B0604020202020204" pitchFamily="34" charset="0"/>
                <a:cs typeface="Arial" panose="020B0604020202020204" pitchFamily="34" charset="0"/>
              </a:rPr>
              <a:t>Code HTML GitHub-Link: https://</a:t>
            </a:r>
            <a:r>
              <a:rPr lang="de-DE" dirty="0" err="1">
                <a:latin typeface="Arial" panose="020B0604020202020204" pitchFamily="34" charset="0"/>
                <a:cs typeface="Arial" panose="020B0604020202020204" pitchFamily="34" charset="0"/>
              </a:rPr>
              <a:t>github.com</a:t>
            </a:r>
            <a:r>
              <a:rPr lang="de-DE" dirty="0">
                <a:latin typeface="Arial" panose="020B0604020202020204" pitchFamily="34" charset="0"/>
                <a:cs typeface="Arial" panose="020B0604020202020204" pitchFamily="34" charset="0"/>
              </a:rPr>
              <a:t>/</a:t>
            </a:r>
            <a:r>
              <a:rPr lang="de-DE" dirty="0" err="1">
                <a:latin typeface="Arial" panose="020B0604020202020204" pitchFamily="34" charset="0"/>
                <a:cs typeface="Arial" panose="020B0604020202020204" pitchFamily="34" charset="0"/>
              </a:rPr>
              <a:t>lamirkha</a:t>
            </a:r>
            <a:r>
              <a:rPr lang="de-DE" dirty="0">
                <a:latin typeface="Arial" panose="020B0604020202020204" pitchFamily="34" charset="0"/>
                <a:cs typeface="Arial" panose="020B0604020202020204" pitchFamily="34" charset="0"/>
              </a:rPr>
              <a:t>/EPWS2223_Osaj_Sabetnia_Amir_Khanian/</a:t>
            </a:r>
            <a:r>
              <a:rPr lang="de-DE" dirty="0" err="1">
                <a:latin typeface="Arial" panose="020B0604020202020204" pitchFamily="34" charset="0"/>
                <a:cs typeface="Arial" panose="020B0604020202020204" pitchFamily="34" charset="0"/>
              </a:rPr>
              <a:t>blob</a:t>
            </a:r>
            <a:r>
              <a:rPr lang="de-DE" dirty="0">
                <a:latin typeface="Arial" panose="020B0604020202020204" pitchFamily="34" charset="0"/>
                <a:cs typeface="Arial" panose="020B0604020202020204" pitchFamily="34" charset="0"/>
              </a:rPr>
              <a:t>/</a:t>
            </a:r>
            <a:r>
              <a:rPr lang="de-DE" dirty="0" err="1">
                <a:latin typeface="Arial" panose="020B0604020202020204" pitchFamily="34" charset="0"/>
                <a:cs typeface="Arial" panose="020B0604020202020204" pitchFamily="34" charset="0"/>
              </a:rPr>
              <a:t>main</a:t>
            </a:r>
            <a:r>
              <a:rPr lang="de-DE" dirty="0">
                <a:latin typeface="Arial" panose="020B0604020202020204" pitchFamily="34" charset="0"/>
                <a:cs typeface="Arial" panose="020B0604020202020204" pitchFamily="34" charset="0"/>
              </a:rPr>
              <a:t>/Code/erste%20code/</a:t>
            </a:r>
            <a:r>
              <a:rPr lang="de-DE" dirty="0" err="1">
                <a:latin typeface="Arial" panose="020B0604020202020204" pitchFamily="34" charset="0"/>
                <a:cs typeface="Arial" panose="020B0604020202020204" pitchFamily="34" charset="0"/>
              </a:rPr>
              <a:t>code.html</a:t>
            </a:r>
            <a:endParaRPr lang="de-DE" dirty="0">
              <a:latin typeface="Arial" panose="020B0604020202020204" pitchFamily="34" charset="0"/>
              <a:cs typeface="Arial" panose="020B0604020202020204" pitchFamily="34" charset="0"/>
            </a:endParaRPr>
          </a:p>
          <a:p>
            <a:endParaRPr lang="de-DE" dirty="0">
              <a:latin typeface="Arial" panose="020B0604020202020204" pitchFamily="34" charset="0"/>
              <a:cs typeface="Arial" panose="020B0604020202020204" pitchFamily="34" charset="0"/>
            </a:endParaRPr>
          </a:p>
          <a:p>
            <a:r>
              <a:rPr lang="de-DE" dirty="0">
                <a:latin typeface="Arial" panose="020B0604020202020204" pitchFamily="34" charset="0"/>
                <a:cs typeface="Arial" panose="020B0604020202020204" pitchFamily="34" charset="0"/>
              </a:rPr>
              <a:t>Code </a:t>
            </a:r>
            <a:r>
              <a:rPr lang="de-DE" dirty="0" err="1">
                <a:latin typeface="Arial" panose="020B0604020202020204" pitchFamily="34" charset="0"/>
                <a:cs typeface="Arial" panose="020B0604020202020204" pitchFamily="34" charset="0"/>
              </a:rPr>
              <a:t>css</a:t>
            </a:r>
            <a:r>
              <a:rPr lang="de-DE" dirty="0">
                <a:latin typeface="Arial" panose="020B0604020202020204" pitchFamily="34" charset="0"/>
                <a:cs typeface="Arial" panose="020B0604020202020204" pitchFamily="34" charset="0"/>
              </a:rPr>
              <a:t> GitHub-Link: https://</a:t>
            </a:r>
            <a:r>
              <a:rPr lang="de-DE" dirty="0" err="1">
                <a:latin typeface="Arial" panose="020B0604020202020204" pitchFamily="34" charset="0"/>
                <a:cs typeface="Arial" panose="020B0604020202020204" pitchFamily="34" charset="0"/>
              </a:rPr>
              <a:t>github.com</a:t>
            </a:r>
            <a:r>
              <a:rPr lang="de-DE" dirty="0">
                <a:latin typeface="Arial" panose="020B0604020202020204" pitchFamily="34" charset="0"/>
                <a:cs typeface="Arial" panose="020B0604020202020204" pitchFamily="34" charset="0"/>
              </a:rPr>
              <a:t>/</a:t>
            </a:r>
            <a:r>
              <a:rPr lang="de-DE" dirty="0" err="1">
                <a:latin typeface="Arial" panose="020B0604020202020204" pitchFamily="34" charset="0"/>
                <a:cs typeface="Arial" panose="020B0604020202020204" pitchFamily="34" charset="0"/>
              </a:rPr>
              <a:t>lamirkha</a:t>
            </a:r>
            <a:r>
              <a:rPr lang="de-DE" dirty="0">
                <a:latin typeface="Arial" panose="020B0604020202020204" pitchFamily="34" charset="0"/>
                <a:cs typeface="Arial" panose="020B0604020202020204" pitchFamily="34" charset="0"/>
              </a:rPr>
              <a:t>/EPWS2223_Osaj_Sabetnia_Amir_Khanian/</a:t>
            </a:r>
            <a:r>
              <a:rPr lang="de-DE" dirty="0" err="1">
                <a:latin typeface="Arial" panose="020B0604020202020204" pitchFamily="34" charset="0"/>
                <a:cs typeface="Arial" panose="020B0604020202020204" pitchFamily="34" charset="0"/>
              </a:rPr>
              <a:t>blob</a:t>
            </a:r>
            <a:r>
              <a:rPr lang="de-DE" dirty="0">
                <a:latin typeface="Arial" panose="020B0604020202020204" pitchFamily="34" charset="0"/>
                <a:cs typeface="Arial" panose="020B0604020202020204" pitchFamily="34" charset="0"/>
              </a:rPr>
              <a:t>/</a:t>
            </a:r>
            <a:r>
              <a:rPr lang="de-DE" dirty="0" err="1">
                <a:latin typeface="Arial" panose="020B0604020202020204" pitchFamily="34" charset="0"/>
                <a:cs typeface="Arial" panose="020B0604020202020204" pitchFamily="34" charset="0"/>
              </a:rPr>
              <a:t>main</a:t>
            </a:r>
            <a:r>
              <a:rPr lang="de-DE" dirty="0">
                <a:latin typeface="Arial" panose="020B0604020202020204" pitchFamily="34" charset="0"/>
                <a:cs typeface="Arial" panose="020B0604020202020204" pitchFamily="34" charset="0"/>
              </a:rPr>
              <a:t>/Code/</a:t>
            </a:r>
            <a:r>
              <a:rPr lang="de-DE" dirty="0" err="1">
                <a:latin typeface="Arial" panose="020B0604020202020204" pitchFamily="34" charset="0"/>
                <a:cs typeface="Arial" panose="020B0604020202020204" pitchFamily="34" charset="0"/>
              </a:rPr>
              <a:t>index.css</a:t>
            </a:r>
            <a:endParaRPr lang="de-DE" dirty="0">
              <a:latin typeface="Arial" panose="020B0604020202020204" pitchFamily="34" charset="0"/>
              <a:cs typeface="Arial" panose="020B0604020202020204" pitchFamily="34" charset="0"/>
            </a:endParaRPr>
          </a:p>
        </p:txBody>
      </p:sp>
      <p:sp>
        <p:nvSpPr>
          <p:cNvPr id="4" name="Foliennummernplatzhalter 3"/>
          <p:cNvSpPr>
            <a:spLocks noGrp="1"/>
          </p:cNvSpPr>
          <p:nvPr>
            <p:ph type="sldNum" sz="quarter" idx="5"/>
          </p:nvPr>
        </p:nvSpPr>
        <p:spPr/>
        <p:txBody>
          <a:bodyPr/>
          <a:lstStyle/>
          <a:p>
            <a:fld id="{9465A906-3535-B04A-9FA7-2C508078A326}" type="slidenum">
              <a:rPr lang="de-DE" smtClean="0"/>
              <a:t>22</a:t>
            </a:fld>
            <a:endParaRPr lang="de-DE"/>
          </a:p>
        </p:txBody>
      </p:sp>
    </p:spTree>
    <p:extLst>
      <p:ext uri="{BB962C8B-B14F-4D97-AF65-F5344CB8AC3E}">
        <p14:creationId xmlns:p14="http://schemas.microsoft.com/office/powerpoint/2010/main" val="236813911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latin typeface="Arial" panose="020B0604020202020204" pitchFamily="34" charset="0"/>
                <a:cs typeface="Arial" panose="020B0604020202020204" pitchFamily="34" charset="0"/>
              </a:rPr>
              <a:t>Auch für das nächste Audit sind bereits </a:t>
            </a:r>
            <a:r>
              <a:rPr lang="de-DE" dirty="0" err="1">
                <a:latin typeface="Arial" panose="020B0604020202020204" pitchFamily="34" charset="0"/>
                <a:cs typeface="Arial" panose="020B0604020202020204" pitchFamily="34" charset="0"/>
              </a:rPr>
              <a:t>Deliverables</a:t>
            </a:r>
            <a:r>
              <a:rPr lang="de-DE" dirty="0">
                <a:latin typeface="Arial" panose="020B0604020202020204" pitchFamily="34" charset="0"/>
                <a:cs typeface="Arial" panose="020B0604020202020204" pitchFamily="34" charset="0"/>
              </a:rPr>
              <a:t> vorgesehen, welche hier auf dem Projektplan aufgeführt wurden.</a:t>
            </a:r>
          </a:p>
          <a:p>
            <a:endParaRPr lang="de-DE" dirty="0">
              <a:latin typeface="Arial" panose="020B0604020202020204" pitchFamily="34" charset="0"/>
              <a:cs typeface="Arial" panose="020B0604020202020204" pitchFamily="34" charset="0"/>
            </a:endParaRPr>
          </a:p>
          <a:p>
            <a:r>
              <a:rPr lang="de-DE" dirty="0">
                <a:latin typeface="Arial" panose="020B0604020202020204" pitchFamily="34" charset="0"/>
                <a:cs typeface="Arial" panose="020B0604020202020204" pitchFamily="34" charset="0"/>
              </a:rPr>
              <a:t>Über folgendem Link lässt sich der Projektplan auch optional für einfacheres Einsehen direkt über das GitHub-Repo downloaden:</a:t>
            </a:r>
          </a:p>
          <a:p>
            <a:endParaRPr lang="de-DE" dirty="0">
              <a:latin typeface="Arial" panose="020B0604020202020204" pitchFamily="34" charset="0"/>
              <a:cs typeface="Arial" panose="020B0604020202020204" pitchFamily="34" charset="0"/>
            </a:endParaRPr>
          </a:p>
          <a:p>
            <a:r>
              <a:rPr lang="de-DE" dirty="0">
                <a:latin typeface="Arial" panose="020B0604020202020204" pitchFamily="34" charset="0"/>
                <a:cs typeface="Arial" panose="020B0604020202020204" pitchFamily="34" charset="0"/>
              </a:rPr>
              <a:t>https://</a:t>
            </a:r>
            <a:r>
              <a:rPr lang="de-DE" dirty="0" err="1">
                <a:latin typeface="Arial" panose="020B0604020202020204" pitchFamily="34" charset="0"/>
                <a:cs typeface="Arial" panose="020B0604020202020204" pitchFamily="34" charset="0"/>
              </a:rPr>
              <a:t>github.com</a:t>
            </a:r>
            <a:r>
              <a:rPr lang="de-DE" dirty="0">
                <a:latin typeface="Arial" panose="020B0604020202020204" pitchFamily="34" charset="0"/>
                <a:cs typeface="Arial" panose="020B0604020202020204" pitchFamily="34" charset="0"/>
              </a:rPr>
              <a:t>/</a:t>
            </a:r>
            <a:r>
              <a:rPr lang="de-DE" dirty="0" err="1">
                <a:latin typeface="Arial" panose="020B0604020202020204" pitchFamily="34" charset="0"/>
                <a:cs typeface="Arial" panose="020B0604020202020204" pitchFamily="34" charset="0"/>
              </a:rPr>
              <a:t>lamirkha</a:t>
            </a:r>
            <a:r>
              <a:rPr lang="de-DE" dirty="0">
                <a:latin typeface="Arial" panose="020B0604020202020204" pitchFamily="34" charset="0"/>
                <a:cs typeface="Arial" panose="020B0604020202020204" pitchFamily="34" charset="0"/>
              </a:rPr>
              <a:t>/EPWS2223_Osaj_Sabetnia_Amir_Khanian/</a:t>
            </a:r>
            <a:r>
              <a:rPr lang="de-DE" dirty="0" err="1">
                <a:latin typeface="Arial" panose="020B0604020202020204" pitchFamily="34" charset="0"/>
                <a:cs typeface="Arial" panose="020B0604020202020204" pitchFamily="34" charset="0"/>
              </a:rPr>
              <a:t>blob</a:t>
            </a:r>
            <a:r>
              <a:rPr lang="de-DE" dirty="0">
                <a:latin typeface="Arial" panose="020B0604020202020204" pitchFamily="34" charset="0"/>
                <a:cs typeface="Arial" panose="020B0604020202020204" pitchFamily="34" charset="0"/>
              </a:rPr>
              <a:t>/</a:t>
            </a:r>
            <a:r>
              <a:rPr lang="de-DE" dirty="0" err="1">
                <a:latin typeface="Arial" panose="020B0604020202020204" pitchFamily="34" charset="0"/>
                <a:cs typeface="Arial" panose="020B0604020202020204" pitchFamily="34" charset="0"/>
              </a:rPr>
              <a:t>main</a:t>
            </a:r>
            <a:r>
              <a:rPr lang="de-DE" dirty="0">
                <a:latin typeface="Arial" panose="020B0604020202020204" pitchFamily="34" charset="0"/>
                <a:cs typeface="Arial" panose="020B0604020202020204" pitchFamily="34" charset="0"/>
              </a:rPr>
              <a:t>/Artefakte/WS2223_Osaj_Sabetnia_AmirKhanian_Projektplan.xlsx</a:t>
            </a:r>
          </a:p>
          <a:p>
            <a:endParaRPr lang="de-DE" dirty="0">
              <a:latin typeface="Arial" panose="020B0604020202020204" pitchFamily="34" charset="0"/>
              <a:cs typeface="Arial" panose="020B0604020202020204" pitchFamily="34" charset="0"/>
            </a:endParaRPr>
          </a:p>
          <a:p>
            <a:r>
              <a:rPr lang="de-DE" dirty="0">
                <a:latin typeface="Arial" panose="020B0604020202020204" pitchFamily="34" charset="0"/>
                <a:cs typeface="Arial" panose="020B0604020202020204" pitchFamily="34" charset="0"/>
              </a:rPr>
              <a:t>Um nur zur PDF-Datei des aktuellen Projektplans zu gelangen, folgenden Link anwählen:</a:t>
            </a:r>
          </a:p>
          <a:p>
            <a:endParaRPr lang="de-DE" dirty="0">
              <a:latin typeface="Arial" panose="020B0604020202020204" pitchFamily="34" charset="0"/>
              <a:cs typeface="Arial" panose="020B0604020202020204" pitchFamily="34" charset="0"/>
            </a:endParaRPr>
          </a:p>
          <a:p>
            <a:r>
              <a:rPr lang="de-DE" dirty="0">
                <a:latin typeface="Arial" panose="020B0604020202020204" pitchFamily="34" charset="0"/>
                <a:cs typeface="Arial" panose="020B0604020202020204" pitchFamily="34" charset="0"/>
              </a:rPr>
              <a:t>https://</a:t>
            </a:r>
            <a:r>
              <a:rPr lang="de-DE" dirty="0" err="1">
                <a:latin typeface="Arial" panose="020B0604020202020204" pitchFamily="34" charset="0"/>
                <a:cs typeface="Arial" panose="020B0604020202020204" pitchFamily="34" charset="0"/>
              </a:rPr>
              <a:t>github.com</a:t>
            </a:r>
            <a:r>
              <a:rPr lang="de-DE" dirty="0">
                <a:latin typeface="Arial" panose="020B0604020202020204" pitchFamily="34" charset="0"/>
                <a:cs typeface="Arial" panose="020B0604020202020204" pitchFamily="34" charset="0"/>
              </a:rPr>
              <a:t>/</a:t>
            </a:r>
            <a:r>
              <a:rPr lang="de-DE" dirty="0" err="1">
                <a:latin typeface="Arial" panose="020B0604020202020204" pitchFamily="34" charset="0"/>
                <a:cs typeface="Arial" panose="020B0604020202020204" pitchFamily="34" charset="0"/>
              </a:rPr>
              <a:t>lamirkha</a:t>
            </a:r>
            <a:r>
              <a:rPr lang="de-DE" dirty="0">
                <a:latin typeface="Arial" panose="020B0604020202020204" pitchFamily="34" charset="0"/>
                <a:cs typeface="Arial" panose="020B0604020202020204" pitchFamily="34" charset="0"/>
              </a:rPr>
              <a:t>/EPWS2223_Osaj_Sabetnia_Amir_Khanian/</a:t>
            </a:r>
            <a:r>
              <a:rPr lang="de-DE" dirty="0" err="1">
                <a:latin typeface="Arial" panose="020B0604020202020204" pitchFamily="34" charset="0"/>
                <a:cs typeface="Arial" panose="020B0604020202020204" pitchFamily="34" charset="0"/>
              </a:rPr>
              <a:t>blob</a:t>
            </a:r>
            <a:r>
              <a:rPr lang="de-DE" dirty="0">
                <a:latin typeface="Arial" panose="020B0604020202020204" pitchFamily="34" charset="0"/>
                <a:cs typeface="Arial" panose="020B0604020202020204" pitchFamily="34" charset="0"/>
              </a:rPr>
              <a:t>/</a:t>
            </a:r>
            <a:r>
              <a:rPr lang="de-DE" dirty="0" err="1">
                <a:latin typeface="Arial" panose="020B0604020202020204" pitchFamily="34" charset="0"/>
                <a:cs typeface="Arial" panose="020B0604020202020204" pitchFamily="34" charset="0"/>
              </a:rPr>
              <a:t>main</a:t>
            </a:r>
            <a:r>
              <a:rPr lang="de-DE" dirty="0">
                <a:latin typeface="Arial" panose="020B0604020202020204" pitchFamily="34" charset="0"/>
                <a:cs typeface="Arial" panose="020B0604020202020204" pitchFamily="34" charset="0"/>
              </a:rPr>
              <a:t>/Artefakte/Artefakte%20für%20Audit%203/WS2122_Osaj_Sabetnia_AmirKhanian_Projektplan_PDF_Datei.pdf</a:t>
            </a:r>
          </a:p>
        </p:txBody>
      </p:sp>
      <p:sp>
        <p:nvSpPr>
          <p:cNvPr id="4" name="Foliennummernplatzhalter 3"/>
          <p:cNvSpPr>
            <a:spLocks noGrp="1"/>
          </p:cNvSpPr>
          <p:nvPr>
            <p:ph type="sldNum" sz="quarter" idx="5"/>
          </p:nvPr>
        </p:nvSpPr>
        <p:spPr/>
        <p:txBody>
          <a:bodyPr/>
          <a:lstStyle/>
          <a:p>
            <a:fld id="{9465A906-3535-B04A-9FA7-2C508078A326}" type="slidenum">
              <a:rPr lang="de-DE" smtClean="0"/>
              <a:t>23</a:t>
            </a:fld>
            <a:endParaRPr lang="de-DE"/>
          </a:p>
        </p:txBody>
      </p:sp>
    </p:spTree>
    <p:extLst>
      <p:ext uri="{BB962C8B-B14F-4D97-AF65-F5344CB8AC3E}">
        <p14:creationId xmlns:p14="http://schemas.microsoft.com/office/powerpoint/2010/main" val="213929413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9465A906-3535-B04A-9FA7-2C508078A326}" type="slidenum">
              <a:rPr lang="de-DE" smtClean="0"/>
              <a:t>24</a:t>
            </a:fld>
            <a:endParaRPr lang="de-DE"/>
          </a:p>
        </p:txBody>
      </p:sp>
    </p:spTree>
    <p:extLst>
      <p:ext uri="{BB962C8B-B14F-4D97-AF65-F5344CB8AC3E}">
        <p14:creationId xmlns:p14="http://schemas.microsoft.com/office/powerpoint/2010/main" val="16340634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effectLst/>
                <a:latin typeface="Arial" panose="020B0604020202020204" pitchFamily="34" charset="0"/>
                <a:cs typeface="Arial" panose="020B0604020202020204" pitchFamily="34" charset="0"/>
              </a:rPr>
              <a:t>Um zukünftige Nutzer des Systems besser zu visualisieren und Annahmen über sie treffen zu können, werden Nutzer anhand von User </a:t>
            </a:r>
            <a:r>
              <a:rPr lang="de-DE" dirty="0" err="1">
                <a:effectLst/>
                <a:latin typeface="Arial" panose="020B0604020202020204" pitchFamily="34" charset="0"/>
                <a:cs typeface="Arial" panose="020B0604020202020204" pitchFamily="34" charset="0"/>
              </a:rPr>
              <a:t>Profiles</a:t>
            </a:r>
            <a:r>
              <a:rPr lang="de-DE" dirty="0">
                <a:effectLst/>
                <a:latin typeface="Arial" panose="020B0604020202020204" pitchFamily="34" charset="0"/>
                <a:cs typeface="Arial" panose="020B0604020202020204" pitchFamily="34" charset="0"/>
              </a:rPr>
              <a:t> modelliert. Besonders Bedeutsam ist hier die </a:t>
            </a:r>
            <a:r>
              <a:rPr lang="de-DE" dirty="0" err="1">
                <a:effectLst/>
                <a:latin typeface="Arial" panose="020B0604020202020204" pitchFamily="34" charset="0"/>
                <a:cs typeface="Arial" panose="020B0604020202020204" pitchFamily="34" charset="0"/>
              </a:rPr>
              <a:t>Genaugikeit</a:t>
            </a:r>
            <a:r>
              <a:rPr lang="de-DE" dirty="0">
                <a:effectLst/>
                <a:latin typeface="Arial" panose="020B0604020202020204" pitchFamily="34" charset="0"/>
                <a:cs typeface="Arial" panose="020B0604020202020204" pitchFamily="34" charset="0"/>
              </a:rPr>
              <a:t> der User zu erfassen, welche das zukünftige System nutzen sollen, denn diese sind grundlegend für die Erfassung der Erfordernisse und der Anforderungen.</a:t>
            </a:r>
          </a:p>
          <a:p>
            <a:endParaRPr lang="de-DE" dirty="0">
              <a:effectLst/>
              <a:latin typeface="Arial" panose="020B0604020202020204" pitchFamily="34" charset="0"/>
              <a:cs typeface="Arial" panose="020B0604020202020204" pitchFamily="34" charset="0"/>
            </a:endParaRPr>
          </a:p>
          <a:p>
            <a:r>
              <a:rPr lang="de-DE" dirty="0">
                <a:effectLst/>
                <a:latin typeface="Arial" panose="020B0604020202020204" pitchFamily="34" charset="0"/>
                <a:cs typeface="Arial" panose="020B0604020202020204" pitchFamily="34" charset="0"/>
              </a:rPr>
              <a:t>Innerhalb der </a:t>
            </a:r>
            <a:r>
              <a:rPr lang="de-DE" dirty="0" err="1">
                <a:effectLst/>
                <a:latin typeface="Arial" panose="020B0604020202020204" pitchFamily="34" charset="0"/>
                <a:cs typeface="Arial" panose="020B0604020202020204" pitchFamily="34" charset="0"/>
              </a:rPr>
              <a:t>Stakeholderanalyse</a:t>
            </a:r>
            <a:r>
              <a:rPr lang="de-DE" dirty="0">
                <a:effectLst/>
                <a:latin typeface="Arial" panose="020B0604020202020204" pitchFamily="34" charset="0"/>
                <a:cs typeface="Arial" panose="020B0604020202020204" pitchFamily="34" charset="0"/>
              </a:rPr>
              <a:t> haben sich dabei die folgenden zwei primären User </a:t>
            </a:r>
            <a:r>
              <a:rPr lang="de-DE" dirty="0" err="1">
                <a:effectLst/>
                <a:latin typeface="Arial" panose="020B0604020202020204" pitchFamily="34" charset="0"/>
                <a:cs typeface="Arial" panose="020B0604020202020204" pitchFamily="34" charset="0"/>
              </a:rPr>
              <a:t>Profiles</a:t>
            </a:r>
            <a:r>
              <a:rPr lang="de-DE" dirty="0">
                <a:effectLst/>
                <a:latin typeface="Arial" panose="020B0604020202020204" pitchFamily="34" charset="0"/>
                <a:cs typeface="Arial" panose="020B0604020202020204" pitchFamily="34" charset="0"/>
              </a:rPr>
              <a:t> ergeben, deren Eigenschaften tabellarisch aufgeführt wurden. So ergab sich ein User Profil  des Einpersonenhaushalts und eines des Mehrpersonenhaushalts. Die Angaben wurden über Statistiken und Recherchen innerhalb des Internets ermittelt. Besonders wichtig sind hierbei Merkmale wie die de Anzahl in Betracht auf die Gesamthaushalte, des Einkommens oder der Lebenshaltungskosten um die Wichtigkeit und die Interesse an das zukünftige System zu verdeutlichen. </a:t>
            </a:r>
          </a:p>
          <a:p>
            <a:endParaRPr lang="de-DE" dirty="0">
              <a:effectLst/>
              <a:latin typeface="Helvetica" pitchFamily="2" charset="0"/>
            </a:endParaRPr>
          </a:p>
          <a:p>
            <a:endParaRPr lang="de-DE" dirty="0"/>
          </a:p>
        </p:txBody>
      </p:sp>
      <p:sp>
        <p:nvSpPr>
          <p:cNvPr id="4" name="Foliennummernplatzhalter 3"/>
          <p:cNvSpPr>
            <a:spLocks noGrp="1"/>
          </p:cNvSpPr>
          <p:nvPr>
            <p:ph type="sldNum" sz="quarter" idx="5"/>
          </p:nvPr>
        </p:nvSpPr>
        <p:spPr/>
        <p:txBody>
          <a:bodyPr/>
          <a:lstStyle/>
          <a:p>
            <a:fld id="{9465A906-3535-B04A-9FA7-2C508078A326}" type="slidenum">
              <a:rPr lang="de-DE" smtClean="0"/>
              <a:t>3</a:t>
            </a:fld>
            <a:endParaRPr lang="de-DE"/>
          </a:p>
        </p:txBody>
      </p:sp>
    </p:spTree>
    <p:extLst>
      <p:ext uri="{BB962C8B-B14F-4D97-AF65-F5344CB8AC3E}">
        <p14:creationId xmlns:p14="http://schemas.microsoft.com/office/powerpoint/2010/main" val="15118517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9465A906-3535-B04A-9FA7-2C508078A326}" type="slidenum">
              <a:rPr lang="de-DE" smtClean="0"/>
              <a:t>4</a:t>
            </a:fld>
            <a:endParaRPr lang="de-DE"/>
          </a:p>
        </p:txBody>
      </p:sp>
    </p:spTree>
    <p:extLst>
      <p:ext uri="{BB962C8B-B14F-4D97-AF65-F5344CB8AC3E}">
        <p14:creationId xmlns:p14="http://schemas.microsoft.com/office/powerpoint/2010/main" val="11833874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latin typeface="Arial" panose="020B0604020202020204" pitchFamily="34" charset="0"/>
                <a:cs typeface="Arial" panose="020B0604020202020204" pitchFamily="34" charset="0"/>
              </a:rPr>
              <a:t>Bei der </a:t>
            </a:r>
            <a:r>
              <a:rPr lang="de-DE" dirty="0" err="1">
                <a:latin typeface="Arial" panose="020B0604020202020204" pitchFamily="34" charset="0"/>
                <a:cs typeface="Arial" panose="020B0604020202020204" pitchFamily="34" charset="0"/>
              </a:rPr>
              <a:t>Stakeholderanalyse</a:t>
            </a:r>
            <a:r>
              <a:rPr lang="de-DE" dirty="0">
                <a:latin typeface="Arial" panose="020B0604020202020204" pitchFamily="34" charset="0"/>
                <a:cs typeface="Arial" panose="020B0604020202020204" pitchFamily="34" charset="0"/>
              </a:rPr>
              <a:t> haben wir die Nachbesserung vorgenommen, unsere primären Stakeholder auf die beiden des </a:t>
            </a:r>
            <a:r>
              <a:rPr lang="de-DE" dirty="0" err="1">
                <a:latin typeface="Arial" panose="020B0604020202020204" pitchFamily="34" charset="0"/>
                <a:cs typeface="Arial" panose="020B0604020202020204" pitchFamily="34" charset="0"/>
              </a:rPr>
              <a:t>Einpersonen</a:t>
            </a:r>
            <a:r>
              <a:rPr lang="de-DE" dirty="0">
                <a:latin typeface="Arial" panose="020B0604020202020204" pitchFamily="34" charset="0"/>
                <a:cs typeface="Arial" panose="020B0604020202020204" pitchFamily="34" charset="0"/>
              </a:rPr>
              <a:t>- sowie Mehrpersonenhaushalts zu begrenzen. </a:t>
            </a:r>
          </a:p>
        </p:txBody>
      </p:sp>
      <p:sp>
        <p:nvSpPr>
          <p:cNvPr id="4" name="Foliennummernplatzhalter 3"/>
          <p:cNvSpPr>
            <a:spLocks noGrp="1"/>
          </p:cNvSpPr>
          <p:nvPr>
            <p:ph type="sldNum" sz="quarter" idx="5"/>
          </p:nvPr>
        </p:nvSpPr>
        <p:spPr/>
        <p:txBody>
          <a:bodyPr/>
          <a:lstStyle/>
          <a:p>
            <a:fld id="{9465A906-3535-B04A-9FA7-2C508078A326}" type="slidenum">
              <a:rPr lang="de-DE" smtClean="0"/>
              <a:t>5</a:t>
            </a:fld>
            <a:endParaRPr lang="de-DE"/>
          </a:p>
        </p:txBody>
      </p:sp>
    </p:spTree>
    <p:extLst>
      <p:ext uri="{BB962C8B-B14F-4D97-AF65-F5344CB8AC3E}">
        <p14:creationId xmlns:p14="http://schemas.microsoft.com/office/powerpoint/2010/main" val="34312322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latin typeface="Arial" panose="020B0604020202020204" pitchFamily="34" charset="0"/>
                <a:cs typeface="Arial" panose="020B0604020202020204" pitchFamily="34" charset="0"/>
              </a:rPr>
              <a:t>Demnach wurden die Stakeholder-Gruppen der Stromanbieter und der Presse/Medien zu den sekundären Stakeholdern aufgeführt, da diese Kategorie der sekundären Stakeholder </a:t>
            </a:r>
            <a:r>
              <a:rPr lang="de-DE" dirty="0">
                <a:effectLst/>
                <a:latin typeface="Arial" panose="020B0604020202020204" pitchFamily="34" charset="0"/>
                <a:cs typeface="Arial" panose="020B0604020202020204" pitchFamily="34" charset="0"/>
              </a:rPr>
              <a:t>im Vergleich zu den</a:t>
            </a:r>
          </a:p>
          <a:p>
            <a:r>
              <a:rPr lang="de-DE" dirty="0">
                <a:effectLst/>
                <a:latin typeface="Arial" panose="020B0604020202020204" pitchFamily="34" charset="0"/>
                <a:cs typeface="Arial" panose="020B0604020202020204" pitchFamily="34" charset="0"/>
              </a:rPr>
              <a:t>Primären Stakeholdern nicht direkt vom System betroffen ist bzw. von diesem angesprochen wird. </a:t>
            </a:r>
          </a:p>
          <a:p>
            <a:endParaRPr lang="de-DE" dirty="0"/>
          </a:p>
        </p:txBody>
      </p:sp>
      <p:sp>
        <p:nvSpPr>
          <p:cNvPr id="4" name="Foliennummernplatzhalter 3"/>
          <p:cNvSpPr>
            <a:spLocks noGrp="1"/>
          </p:cNvSpPr>
          <p:nvPr>
            <p:ph type="sldNum" sz="quarter" idx="5"/>
          </p:nvPr>
        </p:nvSpPr>
        <p:spPr/>
        <p:txBody>
          <a:bodyPr/>
          <a:lstStyle/>
          <a:p>
            <a:fld id="{9465A906-3535-B04A-9FA7-2C508078A326}" type="slidenum">
              <a:rPr lang="de-DE" smtClean="0"/>
              <a:t>6</a:t>
            </a:fld>
            <a:endParaRPr lang="de-DE"/>
          </a:p>
        </p:txBody>
      </p:sp>
    </p:spTree>
    <p:extLst>
      <p:ext uri="{BB962C8B-B14F-4D97-AF65-F5344CB8AC3E}">
        <p14:creationId xmlns:p14="http://schemas.microsoft.com/office/powerpoint/2010/main" val="33245558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latin typeface="Arial" panose="020B0604020202020204" pitchFamily="34" charset="0"/>
                <a:cs typeface="Arial" panose="020B0604020202020204" pitchFamily="34" charset="0"/>
              </a:rPr>
              <a:t>Die tertiären Stakeholder blieben unverändert und werden der Vollständigkeit wegen aufgeführt. </a:t>
            </a:r>
          </a:p>
        </p:txBody>
      </p:sp>
      <p:sp>
        <p:nvSpPr>
          <p:cNvPr id="4" name="Foliennummernplatzhalter 3"/>
          <p:cNvSpPr>
            <a:spLocks noGrp="1"/>
          </p:cNvSpPr>
          <p:nvPr>
            <p:ph type="sldNum" sz="quarter" idx="5"/>
          </p:nvPr>
        </p:nvSpPr>
        <p:spPr/>
        <p:txBody>
          <a:bodyPr/>
          <a:lstStyle/>
          <a:p>
            <a:fld id="{9465A906-3535-B04A-9FA7-2C508078A326}" type="slidenum">
              <a:rPr lang="de-DE" smtClean="0"/>
              <a:t>7</a:t>
            </a:fld>
            <a:endParaRPr lang="de-DE"/>
          </a:p>
        </p:txBody>
      </p:sp>
    </p:spTree>
    <p:extLst>
      <p:ext uri="{BB962C8B-B14F-4D97-AF65-F5344CB8AC3E}">
        <p14:creationId xmlns:p14="http://schemas.microsoft.com/office/powerpoint/2010/main" val="25189701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sz="1200" dirty="0">
                <a:latin typeface="Arial" panose="020B0604020202020204" pitchFamily="34" charset="0"/>
                <a:cs typeface="Arial" panose="020B0604020202020204" pitchFamily="34" charset="0"/>
              </a:rPr>
              <a:t>Im Zuge der Nachbesserung, wurden die Anforderungen an das zukünftige System überarbeitet, herbei wurde zwischen Funktionalen, sowie Non-Funktionalen Anforderungen unterschieden. Um kurz auf die Begrifflichkeit einzugehen definieren sich diese wie folgt:</a:t>
            </a:r>
          </a:p>
          <a:p>
            <a:endParaRPr lang="de-DE" sz="1200" kern="100" dirty="0">
              <a:solidFill>
                <a:schemeClr val="tx1"/>
              </a:solidFill>
              <a:effectLst/>
              <a:latin typeface="Arial" panose="020B0604020202020204" pitchFamily="34" charset="0"/>
              <a:ea typeface="Calibri" panose="020F0502020204030204" pitchFamily="34" charset="0"/>
              <a:cs typeface="Arial" panose="020B0604020202020204" pitchFamily="34" charset="0"/>
            </a:endParaRPr>
          </a:p>
          <a:p>
            <a:r>
              <a:rPr lang="de-DE" sz="1200" b="1" kern="100" dirty="0">
                <a:solidFill>
                  <a:schemeClr val="tx1"/>
                </a:solidFill>
                <a:effectLst/>
                <a:latin typeface="Arial" panose="020B0604020202020204" pitchFamily="34" charset="0"/>
                <a:ea typeface="Calibri" panose="020F0502020204030204" pitchFamily="34" charset="0"/>
                <a:cs typeface="Arial" panose="020B0604020202020204" pitchFamily="34" charset="0"/>
              </a:rPr>
              <a:t>Funktionale Anforderungen </a:t>
            </a:r>
            <a:r>
              <a:rPr lang="de-DE" sz="1200" kern="100" dirty="0">
                <a:solidFill>
                  <a:schemeClr val="tx1"/>
                </a:solidFill>
                <a:effectLst/>
                <a:latin typeface="Arial" panose="020B0604020202020204" pitchFamily="34" charset="0"/>
                <a:ea typeface="Calibri" panose="020F0502020204030204" pitchFamily="34" charset="0"/>
                <a:cs typeface="Arial" panose="020B0604020202020204" pitchFamily="34" charset="0"/>
              </a:rPr>
              <a:t>legen fest, was das System machen soll.  </a:t>
            </a:r>
          </a:p>
          <a:p>
            <a:endParaRPr lang="de-DE" sz="1200" kern="100" dirty="0">
              <a:solidFill>
                <a:schemeClr val="tx1"/>
              </a:solidFill>
              <a:effectLst/>
              <a:latin typeface="Arial" panose="020B0604020202020204" pitchFamily="34" charset="0"/>
              <a:ea typeface="Calibri" panose="020F050202020403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de-DE" sz="1200" b="1" kern="100" dirty="0">
                <a:solidFill>
                  <a:schemeClr val="tx1"/>
                </a:solidFill>
                <a:effectLst/>
                <a:latin typeface="Arial" panose="020B0604020202020204" pitchFamily="34" charset="0"/>
                <a:ea typeface="Calibri" panose="020F0502020204030204" pitchFamily="34" charset="0"/>
                <a:cs typeface="Arial" panose="020B0604020202020204" pitchFamily="34" charset="0"/>
              </a:rPr>
              <a:t>Non-Funktionale Anforderungen </a:t>
            </a:r>
            <a:r>
              <a:rPr lang="de-DE" sz="1200" kern="100" dirty="0">
                <a:solidFill>
                  <a:schemeClr val="tx1"/>
                </a:solidFill>
                <a:effectLst/>
                <a:latin typeface="Arial" panose="020B0604020202020204" pitchFamily="34" charset="0"/>
                <a:ea typeface="Calibri" panose="020F0502020204030204" pitchFamily="34" charset="0"/>
                <a:cs typeface="Arial" panose="020B0604020202020204" pitchFamily="34" charset="0"/>
              </a:rPr>
              <a:t>beschreiben in welcher Qualität das System die Leistung erbringen soll und welche Randbedingungen eingehalten werden müssen.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de-DE" sz="1200" kern="100" dirty="0">
              <a:solidFill>
                <a:schemeClr val="tx1"/>
              </a:solidFill>
              <a:effectLst/>
              <a:latin typeface="Arial" panose="020B0604020202020204" pitchFamily="34" charset="0"/>
              <a:ea typeface="Calibri" panose="020F050202020403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de-DE" sz="1200" kern="100" dirty="0">
                <a:solidFill>
                  <a:schemeClr val="tx1"/>
                </a:solidFill>
                <a:effectLst/>
                <a:latin typeface="Arial" panose="020B0604020202020204" pitchFamily="34" charset="0"/>
                <a:ea typeface="Calibri" panose="020F0502020204030204" pitchFamily="34" charset="0"/>
                <a:cs typeface="Arial" panose="020B0604020202020204" pitchFamily="34" charset="0"/>
              </a:rPr>
              <a:t>In unserer Auflistung sind die funktionalen Anforderungen grün markiert und die non-funktionalen gelb.</a:t>
            </a:r>
          </a:p>
          <a:p>
            <a:endParaRPr lang="de-DE" dirty="0"/>
          </a:p>
        </p:txBody>
      </p:sp>
      <p:sp>
        <p:nvSpPr>
          <p:cNvPr id="4" name="Foliennummernplatzhalter 3"/>
          <p:cNvSpPr>
            <a:spLocks noGrp="1"/>
          </p:cNvSpPr>
          <p:nvPr>
            <p:ph type="sldNum" sz="quarter" idx="5"/>
          </p:nvPr>
        </p:nvSpPr>
        <p:spPr/>
        <p:txBody>
          <a:bodyPr/>
          <a:lstStyle/>
          <a:p>
            <a:fld id="{9465A906-3535-B04A-9FA7-2C508078A326}" type="slidenum">
              <a:rPr lang="de-DE" smtClean="0"/>
              <a:t>8</a:t>
            </a:fld>
            <a:endParaRPr lang="de-DE"/>
          </a:p>
        </p:txBody>
      </p:sp>
    </p:spTree>
    <p:extLst>
      <p:ext uri="{BB962C8B-B14F-4D97-AF65-F5344CB8AC3E}">
        <p14:creationId xmlns:p14="http://schemas.microsoft.com/office/powerpoint/2010/main" val="124133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9465A906-3535-B04A-9FA7-2C508078A326}" type="slidenum">
              <a:rPr lang="de-DE" smtClean="0"/>
              <a:t>9</a:t>
            </a:fld>
            <a:endParaRPr lang="de-DE"/>
          </a:p>
        </p:txBody>
      </p:sp>
    </p:spTree>
    <p:extLst>
      <p:ext uri="{BB962C8B-B14F-4D97-AF65-F5344CB8AC3E}">
        <p14:creationId xmlns:p14="http://schemas.microsoft.com/office/powerpoint/2010/main" val="1697512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de-DE"/>
              <a:t>Mastertitelformat bearbeiten</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dirty="0"/>
          </a:p>
        </p:txBody>
      </p:sp>
      <p:sp>
        <p:nvSpPr>
          <p:cNvPr id="4" name="Date Placeholder 3"/>
          <p:cNvSpPr>
            <a:spLocks noGrp="1"/>
          </p:cNvSpPr>
          <p:nvPr>
            <p:ph type="dt" sz="half" idx="10"/>
          </p:nvPr>
        </p:nvSpPr>
        <p:spPr/>
        <p:txBody>
          <a:bodyPr/>
          <a:lstStyle/>
          <a:p>
            <a:fld id="{FECBA2C9-5C48-7246-A64A-D64B90A9035B}" type="datetimeFigureOut">
              <a:rPr lang="de-DE" smtClean="0"/>
              <a:t>15.01.23</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A863E20E-AE44-474B-A9DC-0667B3F54C5F}" type="slidenum">
              <a:rPr lang="de-DE" smtClean="0"/>
              <a:t>‹Nr.›</a:t>
            </a:fld>
            <a:endParaRPr lang="de-DE"/>
          </a:p>
        </p:txBody>
      </p:sp>
    </p:spTree>
    <p:extLst>
      <p:ext uri="{BB962C8B-B14F-4D97-AF65-F5344CB8AC3E}">
        <p14:creationId xmlns:p14="http://schemas.microsoft.com/office/powerpoint/2010/main" val="14787031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Vertical Text Placeholder 2"/>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ECBA2C9-5C48-7246-A64A-D64B90A9035B}" type="datetimeFigureOut">
              <a:rPr lang="de-DE" smtClean="0"/>
              <a:t>15.01.23</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A863E20E-AE44-474B-A9DC-0667B3F54C5F}" type="slidenum">
              <a:rPr lang="de-DE" smtClean="0"/>
              <a:t>‹Nr.›</a:t>
            </a:fld>
            <a:endParaRPr lang="de-DE"/>
          </a:p>
        </p:txBody>
      </p:sp>
    </p:spTree>
    <p:extLst>
      <p:ext uri="{BB962C8B-B14F-4D97-AF65-F5344CB8AC3E}">
        <p14:creationId xmlns:p14="http://schemas.microsoft.com/office/powerpoint/2010/main" val="41825503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de-DE"/>
              <a:t>Mastertitelformat bearbeiten</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ECBA2C9-5C48-7246-A64A-D64B90A9035B}" type="datetimeFigureOut">
              <a:rPr lang="de-DE" smtClean="0"/>
              <a:t>15.01.23</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A863E20E-AE44-474B-A9DC-0667B3F54C5F}" type="slidenum">
              <a:rPr lang="de-DE" smtClean="0"/>
              <a:t>‹Nr.›</a:t>
            </a:fld>
            <a:endParaRPr lang="de-DE"/>
          </a:p>
        </p:txBody>
      </p:sp>
    </p:spTree>
    <p:extLst>
      <p:ext uri="{BB962C8B-B14F-4D97-AF65-F5344CB8AC3E}">
        <p14:creationId xmlns:p14="http://schemas.microsoft.com/office/powerpoint/2010/main" val="29372254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ECBA2C9-5C48-7246-A64A-D64B90A9035B}" type="datetimeFigureOut">
              <a:rPr lang="de-DE" smtClean="0"/>
              <a:t>15.01.23</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A863E20E-AE44-474B-A9DC-0667B3F54C5F}" type="slidenum">
              <a:rPr lang="de-DE" smtClean="0"/>
              <a:t>‹Nr.›</a:t>
            </a:fld>
            <a:endParaRPr lang="de-DE"/>
          </a:p>
        </p:txBody>
      </p:sp>
    </p:spTree>
    <p:extLst>
      <p:ext uri="{BB962C8B-B14F-4D97-AF65-F5344CB8AC3E}">
        <p14:creationId xmlns:p14="http://schemas.microsoft.com/office/powerpoint/2010/main" val="2093385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de-DE"/>
              <a:t>Mastertitelformat bearbeiten</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FECBA2C9-5C48-7246-A64A-D64B90A9035B}" type="datetimeFigureOut">
              <a:rPr lang="de-DE" smtClean="0"/>
              <a:t>15.01.23</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A863E20E-AE44-474B-A9DC-0667B3F54C5F}" type="slidenum">
              <a:rPr lang="de-DE" smtClean="0"/>
              <a:t>‹Nr.›</a:t>
            </a:fld>
            <a:endParaRPr lang="de-DE"/>
          </a:p>
        </p:txBody>
      </p:sp>
    </p:spTree>
    <p:extLst>
      <p:ext uri="{BB962C8B-B14F-4D97-AF65-F5344CB8AC3E}">
        <p14:creationId xmlns:p14="http://schemas.microsoft.com/office/powerpoint/2010/main" val="28359531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Date Placeholder 4"/>
          <p:cNvSpPr>
            <a:spLocks noGrp="1"/>
          </p:cNvSpPr>
          <p:nvPr>
            <p:ph type="dt" sz="half" idx="10"/>
          </p:nvPr>
        </p:nvSpPr>
        <p:spPr/>
        <p:txBody>
          <a:bodyPr/>
          <a:lstStyle/>
          <a:p>
            <a:fld id="{FECBA2C9-5C48-7246-A64A-D64B90A9035B}" type="datetimeFigureOut">
              <a:rPr lang="de-DE" smtClean="0"/>
              <a:t>15.01.23</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A863E20E-AE44-474B-A9DC-0667B3F54C5F}" type="slidenum">
              <a:rPr lang="de-DE" smtClean="0"/>
              <a:t>‹Nr.›</a:t>
            </a:fld>
            <a:endParaRPr lang="de-DE"/>
          </a:p>
        </p:txBody>
      </p:sp>
    </p:spTree>
    <p:extLst>
      <p:ext uri="{BB962C8B-B14F-4D97-AF65-F5344CB8AC3E}">
        <p14:creationId xmlns:p14="http://schemas.microsoft.com/office/powerpoint/2010/main" val="1223484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de-DE"/>
              <a:t>Mastertitelformat bearbeiten</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p:cNvSpPr>
            <a:spLocks noGrp="1"/>
          </p:cNvSpPr>
          <p:nvPr>
            <p:ph sz="half" idx="2"/>
          </p:nvPr>
        </p:nvSpPr>
        <p:spPr>
          <a:xfrm>
            <a:off x="629842" y="2505075"/>
            <a:ext cx="3868340"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p:cNvSpPr>
            <a:spLocks noGrp="1"/>
          </p:cNvSpPr>
          <p:nvPr>
            <p:ph sz="quarter" idx="4"/>
          </p:nvPr>
        </p:nvSpPr>
        <p:spPr>
          <a:xfrm>
            <a:off x="4629150" y="2505075"/>
            <a:ext cx="3887391"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Date Placeholder 6"/>
          <p:cNvSpPr>
            <a:spLocks noGrp="1"/>
          </p:cNvSpPr>
          <p:nvPr>
            <p:ph type="dt" sz="half" idx="10"/>
          </p:nvPr>
        </p:nvSpPr>
        <p:spPr/>
        <p:txBody>
          <a:bodyPr/>
          <a:lstStyle/>
          <a:p>
            <a:fld id="{FECBA2C9-5C48-7246-A64A-D64B90A9035B}" type="datetimeFigureOut">
              <a:rPr lang="de-DE" smtClean="0"/>
              <a:t>15.01.23</a:t>
            </a:fld>
            <a:endParaRPr lang="de-DE"/>
          </a:p>
        </p:txBody>
      </p:sp>
      <p:sp>
        <p:nvSpPr>
          <p:cNvPr id="8" name="Footer Placeholder 7"/>
          <p:cNvSpPr>
            <a:spLocks noGrp="1"/>
          </p:cNvSpPr>
          <p:nvPr>
            <p:ph type="ftr" sz="quarter" idx="11"/>
          </p:nvPr>
        </p:nvSpPr>
        <p:spPr/>
        <p:txBody>
          <a:bodyPr/>
          <a:lstStyle/>
          <a:p>
            <a:endParaRPr lang="de-DE"/>
          </a:p>
        </p:txBody>
      </p:sp>
      <p:sp>
        <p:nvSpPr>
          <p:cNvPr id="9" name="Slide Number Placeholder 8"/>
          <p:cNvSpPr>
            <a:spLocks noGrp="1"/>
          </p:cNvSpPr>
          <p:nvPr>
            <p:ph type="sldNum" sz="quarter" idx="12"/>
          </p:nvPr>
        </p:nvSpPr>
        <p:spPr/>
        <p:txBody>
          <a:bodyPr/>
          <a:lstStyle/>
          <a:p>
            <a:fld id="{A863E20E-AE44-474B-A9DC-0667B3F54C5F}" type="slidenum">
              <a:rPr lang="de-DE" smtClean="0"/>
              <a:t>‹Nr.›</a:t>
            </a:fld>
            <a:endParaRPr lang="de-DE"/>
          </a:p>
        </p:txBody>
      </p:sp>
    </p:spTree>
    <p:extLst>
      <p:ext uri="{BB962C8B-B14F-4D97-AF65-F5344CB8AC3E}">
        <p14:creationId xmlns:p14="http://schemas.microsoft.com/office/powerpoint/2010/main" val="10342034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Date Placeholder 2"/>
          <p:cNvSpPr>
            <a:spLocks noGrp="1"/>
          </p:cNvSpPr>
          <p:nvPr>
            <p:ph type="dt" sz="half" idx="10"/>
          </p:nvPr>
        </p:nvSpPr>
        <p:spPr/>
        <p:txBody>
          <a:bodyPr/>
          <a:lstStyle/>
          <a:p>
            <a:fld id="{FECBA2C9-5C48-7246-A64A-D64B90A9035B}" type="datetimeFigureOut">
              <a:rPr lang="de-DE" smtClean="0"/>
              <a:t>15.01.23</a:t>
            </a:fld>
            <a:endParaRPr lang="de-DE"/>
          </a:p>
        </p:txBody>
      </p:sp>
      <p:sp>
        <p:nvSpPr>
          <p:cNvPr id="4" name="Footer Placeholder 3"/>
          <p:cNvSpPr>
            <a:spLocks noGrp="1"/>
          </p:cNvSpPr>
          <p:nvPr>
            <p:ph type="ftr" sz="quarter" idx="11"/>
          </p:nvPr>
        </p:nvSpPr>
        <p:spPr/>
        <p:txBody>
          <a:bodyPr/>
          <a:lstStyle/>
          <a:p>
            <a:endParaRPr lang="de-DE"/>
          </a:p>
        </p:txBody>
      </p:sp>
      <p:sp>
        <p:nvSpPr>
          <p:cNvPr id="5" name="Slide Number Placeholder 4"/>
          <p:cNvSpPr>
            <a:spLocks noGrp="1"/>
          </p:cNvSpPr>
          <p:nvPr>
            <p:ph type="sldNum" sz="quarter" idx="12"/>
          </p:nvPr>
        </p:nvSpPr>
        <p:spPr/>
        <p:txBody>
          <a:bodyPr/>
          <a:lstStyle/>
          <a:p>
            <a:fld id="{A863E20E-AE44-474B-A9DC-0667B3F54C5F}" type="slidenum">
              <a:rPr lang="de-DE" smtClean="0"/>
              <a:t>‹Nr.›</a:t>
            </a:fld>
            <a:endParaRPr lang="de-DE"/>
          </a:p>
        </p:txBody>
      </p:sp>
    </p:spTree>
    <p:extLst>
      <p:ext uri="{BB962C8B-B14F-4D97-AF65-F5344CB8AC3E}">
        <p14:creationId xmlns:p14="http://schemas.microsoft.com/office/powerpoint/2010/main" val="22737219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ECBA2C9-5C48-7246-A64A-D64B90A9035B}" type="datetimeFigureOut">
              <a:rPr lang="de-DE" smtClean="0"/>
              <a:t>15.01.23</a:t>
            </a:fld>
            <a:endParaRPr lang="de-DE"/>
          </a:p>
        </p:txBody>
      </p:sp>
      <p:sp>
        <p:nvSpPr>
          <p:cNvPr id="3" name="Footer Placeholder 2"/>
          <p:cNvSpPr>
            <a:spLocks noGrp="1"/>
          </p:cNvSpPr>
          <p:nvPr>
            <p:ph type="ftr" sz="quarter" idx="11"/>
          </p:nvPr>
        </p:nvSpPr>
        <p:spPr/>
        <p:txBody>
          <a:bodyPr/>
          <a:lstStyle/>
          <a:p>
            <a:endParaRPr lang="de-DE"/>
          </a:p>
        </p:txBody>
      </p:sp>
      <p:sp>
        <p:nvSpPr>
          <p:cNvPr id="4" name="Slide Number Placeholder 3"/>
          <p:cNvSpPr>
            <a:spLocks noGrp="1"/>
          </p:cNvSpPr>
          <p:nvPr>
            <p:ph type="sldNum" sz="quarter" idx="12"/>
          </p:nvPr>
        </p:nvSpPr>
        <p:spPr/>
        <p:txBody>
          <a:bodyPr/>
          <a:lstStyle/>
          <a:p>
            <a:fld id="{A863E20E-AE44-474B-A9DC-0667B3F54C5F}" type="slidenum">
              <a:rPr lang="de-DE" smtClean="0"/>
              <a:t>‹Nr.›</a:t>
            </a:fld>
            <a:endParaRPr lang="de-DE"/>
          </a:p>
        </p:txBody>
      </p:sp>
    </p:spTree>
    <p:extLst>
      <p:ext uri="{BB962C8B-B14F-4D97-AF65-F5344CB8AC3E}">
        <p14:creationId xmlns:p14="http://schemas.microsoft.com/office/powerpoint/2010/main" val="38015907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de-DE"/>
              <a:t>Mastertitelformat bearbeiten</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p:txBody>
          <a:bodyPr/>
          <a:lstStyle/>
          <a:p>
            <a:fld id="{FECBA2C9-5C48-7246-A64A-D64B90A9035B}" type="datetimeFigureOut">
              <a:rPr lang="de-DE" smtClean="0"/>
              <a:t>15.01.23</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A863E20E-AE44-474B-A9DC-0667B3F54C5F}" type="slidenum">
              <a:rPr lang="de-DE" smtClean="0"/>
              <a:t>‹Nr.›</a:t>
            </a:fld>
            <a:endParaRPr lang="de-DE"/>
          </a:p>
        </p:txBody>
      </p:sp>
    </p:spTree>
    <p:extLst>
      <p:ext uri="{BB962C8B-B14F-4D97-AF65-F5344CB8AC3E}">
        <p14:creationId xmlns:p14="http://schemas.microsoft.com/office/powerpoint/2010/main" val="6515377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de-DE"/>
              <a:t>Mastertitelformat bearbeiten</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a:t>Bild durch Klicken auf Symbol hinzufügen</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p:txBody>
          <a:bodyPr/>
          <a:lstStyle/>
          <a:p>
            <a:fld id="{FECBA2C9-5C48-7246-A64A-D64B90A9035B}" type="datetimeFigureOut">
              <a:rPr lang="de-DE" smtClean="0"/>
              <a:t>15.01.23</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A863E20E-AE44-474B-A9DC-0667B3F54C5F}" type="slidenum">
              <a:rPr lang="de-DE" smtClean="0"/>
              <a:t>‹Nr.›</a:t>
            </a:fld>
            <a:endParaRPr lang="de-DE"/>
          </a:p>
        </p:txBody>
      </p:sp>
    </p:spTree>
    <p:extLst>
      <p:ext uri="{BB962C8B-B14F-4D97-AF65-F5344CB8AC3E}">
        <p14:creationId xmlns:p14="http://schemas.microsoft.com/office/powerpoint/2010/main" val="33395211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de-DE"/>
              <a:t>Mastertitelformat bearbeiten</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ECBA2C9-5C48-7246-A64A-D64B90A9035B}" type="datetimeFigureOut">
              <a:rPr lang="de-DE" smtClean="0"/>
              <a:t>15.01.23</a:t>
            </a:fld>
            <a:endParaRPr lang="de-DE"/>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DE"/>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863E20E-AE44-474B-A9DC-0667B3F54C5F}" type="slidenum">
              <a:rPr lang="de-DE" smtClean="0"/>
              <a:t>‹Nr.›</a:t>
            </a:fld>
            <a:endParaRPr lang="de-DE"/>
          </a:p>
        </p:txBody>
      </p:sp>
    </p:spTree>
    <p:extLst>
      <p:ext uri="{BB962C8B-B14F-4D97-AF65-F5344CB8AC3E}">
        <p14:creationId xmlns:p14="http://schemas.microsoft.com/office/powerpoint/2010/main" val="391821983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143" y="0"/>
            <a:ext cx="9141714"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Grafik 2">
            <a:extLst>
              <a:ext uri="{FF2B5EF4-FFF2-40B4-BE49-F238E27FC236}">
                <a16:creationId xmlns:a16="http://schemas.microsoft.com/office/drawing/2014/main" id="{EBEA259A-126E-4310-E553-77AC7ADB12A2}"/>
              </a:ext>
            </a:extLst>
          </p:cNvPr>
          <p:cNvPicPr>
            <a:picLocks noChangeAspect="1"/>
          </p:cNvPicPr>
          <p:nvPr/>
        </p:nvPicPr>
        <p:blipFill rotWithShape="1">
          <a:blip r:embed="rId3"/>
          <a:srcRect t="18"/>
          <a:stretch/>
        </p:blipFill>
        <p:spPr>
          <a:xfrm>
            <a:off x="20" y="1282"/>
            <a:ext cx="9143980" cy="6856718"/>
          </a:xfrm>
          <a:prstGeom prst="rect">
            <a:avLst/>
          </a:prstGeom>
        </p:spPr>
      </p:pic>
    </p:spTree>
    <p:extLst>
      <p:ext uri="{BB962C8B-B14F-4D97-AF65-F5344CB8AC3E}">
        <p14:creationId xmlns:p14="http://schemas.microsoft.com/office/powerpoint/2010/main" val="23997614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a:extLst>
              <a:ext uri="{FF2B5EF4-FFF2-40B4-BE49-F238E27FC236}">
                <a16:creationId xmlns:a16="http://schemas.microsoft.com/office/drawing/2014/main" id="{3532C1FC-E2DE-7B06-CFF9-9AE0A5248ED4}"/>
              </a:ext>
            </a:extLst>
          </p:cNvPr>
          <p:cNvPicPr>
            <a:picLocks noChangeAspect="1"/>
          </p:cNvPicPr>
          <p:nvPr/>
        </p:nvPicPr>
        <p:blipFill>
          <a:blip r:embed="rId3"/>
          <a:stretch>
            <a:fillRect/>
          </a:stretch>
        </p:blipFill>
        <p:spPr>
          <a:xfrm>
            <a:off x="0" y="0"/>
            <a:ext cx="9144000" cy="6858000"/>
          </a:xfrm>
          <a:prstGeom prst="rect">
            <a:avLst/>
          </a:prstGeom>
        </p:spPr>
      </p:pic>
    </p:spTree>
    <p:extLst>
      <p:ext uri="{BB962C8B-B14F-4D97-AF65-F5344CB8AC3E}">
        <p14:creationId xmlns:p14="http://schemas.microsoft.com/office/powerpoint/2010/main" val="17044903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a:extLst>
              <a:ext uri="{FF2B5EF4-FFF2-40B4-BE49-F238E27FC236}">
                <a16:creationId xmlns:a16="http://schemas.microsoft.com/office/drawing/2014/main" id="{3E32990A-1D22-2923-C1CF-88373F751F09}"/>
              </a:ext>
            </a:extLst>
          </p:cNvPr>
          <p:cNvPicPr>
            <a:picLocks noChangeAspect="1"/>
          </p:cNvPicPr>
          <p:nvPr/>
        </p:nvPicPr>
        <p:blipFill>
          <a:blip r:embed="rId3"/>
          <a:stretch>
            <a:fillRect/>
          </a:stretch>
        </p:blipFill>
        <p:spPr>
          <a:xfrm>
            <a:off x="0" y="0"/>
            <a:ext cx="9144000" cy="6858000"/>
          </a:xfrm>
          <a:prstGeom prst="rect">
            <a:avLst/>
          </a:prstGeom>
        </p:spPr>
      </p:pic>
    </p:spTree>
    <p:extLst>
      <p:ext uri="{BB962C8B-B14F-4D97-AF65-F5344CB8AC3E}">
        <p14:creationId xmlns:p14="http://schemas.microsoft.com/office/powerpoint/2010/main" val="30118585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a:extLst>
              <a:ext uri="{FF2B5EF4-FFF2-40B4-BE49-F238E27FC236}">
                <a16:creationId xmlns:a16="http://schemas.microsoft.com/office/drawing/2014/main" id="{AD7FC5F7-E027-F0BB-EDEF-C3F478691F41}"/>
              </a:ext>
            </a:extLst>
          </p:cNvPr>
          <p:cNvPicPr>
            <a:picLocks noChangeAspect="1"/>
          </p:cNvPicPr>
          <p:nvPr/>
        </p:nvPicPr>
        <p:blipFill>
          <a:blip r:embed="rId3"/>
          <a:stretch>
            <a:fillRect/>
          </a:stretch>
        </p:blipFill>
        <p:spPr>
          <a:xfrm>
            <a:off x="0" y="0"/>
            <a:ext cx="9144000" cy="6858000"/>
          </a:xfrm>
          <a:prstGeom prst="rect">
            <a:avLst/>
          </a:prstGeom>
        </p:spPr>
      </p:pic>
    </p:spTree>
    <p:extLst>
      <p:ext uri="{BB962C8B-B14F-4D97-AF65-F5344CB8AC3E}">
        <p14:creationId xmlns:p14="http://schemas.microsoft.com/office/powerpoint/2010/main" val="38685681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143" y="0"/>
            <a:ext cx="9141714"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Grafik 2">
            <a:extLst>
              <a:ext uri="{FF2B5EF4-FFF2-40B4-BE49-F238E27FC236}">
                <a16:creationId xmlns:a16="http://schemas.microsoft.com/office/drawing/2014/main" id="{14F49A7A-5E99-BE7D-EBB8-0081F7F2013B}"/>
              </a:ext>
            </a:extLst>
          </p:cNvPr>
          <p:cNvPicPr>
            <a:picLocks noChangeAspect="1"/>
          </p:cNvPicPr>
          <p:nvPr/>
        </p:nvPicPr>
        <p:blipFill rotWithShape="1">
          <a:blip r:embed="rId3"/>
          <a:srcRect t="18"/>
          <a:stretch/>
        </p:blipFill>
        <p:spPr>
          <a:xfrm>
            <a:off x="20" y="1282"/>
            <a:ext cx="9143980" cy="6856718"/>
          </a:xfrm>
          <a:prstGeom prst="rect">
            <a:avLst/>
          </a:prstGeom>
        </p:spPr>
      </p:pic>
    </p:spTree>
    <p:extLst>
      <p:ext uri="{BB962C8B-B14F-4D97-AF65-F5344CB8AC3E}">
        <p14:creationId xmlns:p14="http://schemas.microsoft.com/office/powerpoint/2010/main" val="30350885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143" y="0"/>
            <a:ext cx="9141714"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Grafik 2">
            <a:extLst>
              <a:ext uri="{FF2B5EF4-FFF2-40B4-BE49-F238E27FC236}">
                <a16:creationId xmlns:a16="http://schemas.microsoft.com/office/drawing/2014/main" id="{856D4DD6-F8B9-D3E7-4180-09F81FAE255C}"/>
              </a:ext>
            </a:extLst>
          </p:cNvPr>
          <p:cNvPicPr>
            <a:picLocks noChangeAspect="1"/>
          </p:cNvPicPr>
          <p:nvPr/>
        </p:nvPicPr>
        <p:blipFill rotWithShape="1">
          <a:blip r:embed="rId3"/>
          <a:srcRect b="19"/>
          <a:stretch/>
        </p:blipFill>
        <p:spPr>
          <a:xfrm>
            <a:off x="20" y="1282"/>
            <a:ext cx="9143980" cy="6856718"/>
          </a:xfrm>
          <a:prstGeom prst="rect">
            <a:avLst/>
          </a:prstGeom>
        </p:spPr>
      </p:pic>
    </p:spTree>
    <p:extLst>
      <p:ext uri="{BB962C8B-B14F-4D97-AF65-F5344CB8AC3E}">
        <p14:creationId xmlns:p14="http://schemas.microsoft.com/office/powerpoint/2010/main" val="35734914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143" y="0"/>
            <a:ext cx="9141714"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Grafik 2">
            <a:extLst>
              <a:ext uri="{FF2B5EF4-FFF2-40B4-BE49-F238E27FC236}">
                <a16:creationId xmlns:a16="http://schemas.microsoft.com/office/drawing/2014/main" id="{8FB4916B-4EC5-866D-851B-ADFFFB6E7CDD}"/>
              </a:ext>
            </a:extLst>
          </p:cNvPr>
          <p:cNvPicPr>
            <a:picLocks noChangeAspect="1"/>
          </p:cNvPicPr>
          <p:nvPr/>
        </p:nvPicPr>
        <p:blipFill rotWithShape="1">
          <a:blip r:embed="rId3"/>
          <a:srcRect b="19"/>
          <a:stretch/>
        </p:blipFill>
        <p:spPr>
          <a:xfrm>
            <a:off x="20" y="1282"/>
            <a:ext cx="9143980" cy="6856718"/>
          </a:xfrm>
          <a:prstGeom prst="rect">
            <a:avLst/>
          </a:prstGeom>
        </p:spPr>
      </p:pic>
    </p:spTree>
    <p:extLst>
      <p:ext uri="{BB962C8B-B14F-4D97-AF65-F5344CB8AC3E}">
        <p14:creationId xmlns:p14="http://schemas.microsoft.com/office/powerpoint/2010/main" val="42386017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143" y="0"/>
            <a:ext cx="9141714"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Grafik 2">
            <a:extLst>
              <a:ext uri="{FF2B5EF4-FFF2-40B4-BE49-F238E27FC236}">
                <a16:creationId xmlns:a16="http://schemas.microsoft.com/office/drawing/2014/main" id="{804E14B9-A1FA-E735-0B89-D0D6847BFD04}"/>
              </a:ext>
            </a:extLst>
          </p:cNvPr>
          <p:cNvPicPr>
            <a:picLocks noChangeAspect="1"/>
          </p:cNvPicPr>
          <p:nvPr/>
        </p:nvPicPr>
        <p:blipFill rotWithShape="1">
          <a:blip r:embed="rId3"/>
          <a:srcRect t="18"/>
          <a:stretch/>
        </p:blipFill>
        <p:spPr>
          <a:xfrm>
            <a:off x="20" y="1282"/>
            <a:ext cx="9143980" cy="6856718"/>
          </a:xfrm>
          <a:prstGeom prst="rect">
            <a:avLst/>
          </a:prstGeom>
        </p:spPr>
      </p:pic>
    </p:spTree>
    <p:extLst>
      <p:ext uri="{BB962C8B-B14F-4D97-AF65-F5344CB8AC3E}">
        <p14:creationId xmlns:p14="http://schemas.microsoft.com/office/powerpoint/2010/main" val="671163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143" y="0"/>
            <a:ext cx="9141714"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Grafik 2">
            <a:extLst>
              <a:ext uri="{FF2B5EF4-FFF2-40B4-BE49-F238E27FC236}">
                <a16:creationId xmlns:a16="http://schemas.microsoft.com/office/drawing/2014/main" id="{2835E6C5-DA03-6999-8B2B-03DF9B1D97AB}"/>
              </a:ext>
            </a:extLst>
          </p:cNvPr>
          <p:cNvPicPr>
            <a:picLocks noChangeAspect="1"/>
          </p:cNvPicPr>
          <p:nvPr/>
        </p:nvPicPr>
        <p:blipFill rotWithShape="1">
          <a:blip r:embed="rId3"/>
          <a:srcRect b="19"/>
          <a:stretch/>
        </p:blipFill>
        <p:spPr>
          <a:xfrm>
            <a:off x="20" y="1282"/>
            <a:ext cx="9143980" cy="6856718"/>
          </a:xfrm>
          <a:prstGeom prst="rect">
            <a:avLst/>
          </a:prstGeom>
        </p:spPr>
      </p:pic>
    </p:spTree>
    <p:extLst>
      <p:ext uri="{BB962C8B-B14F-4D97-AF65-F5344CB8AC3E}">
        <p14:creationId xmlns:p14="http://schemas.microsoft.com/office/powerpoint/2010/main" val="22739662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143" y="0"/>
            <a:ext cx="9141714"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Grafik 2">
            <a:extLst>
              <a:ext uri="{FF2B5EF4-FFF2-40B4-BE49-F238E27FC236}">
                <a16:creationId xmlns:a16="http://schemas.microsoft.com/office/drawing/2014/main" id="{5526EE6B-B164-EDA8-115A-1070D448C1EA}"/>
              </a:ext>
            </a:extLst>
          </p:cNvPr>
          <p:cNvPicPr>
            <a:picLocks noChangeAspect="1"/>
          </p:cNvPicPr>
          <p:nvPr/>
        </p:nvPicPr>
        <p:blipFill rotWithShape="1">
          <a:blip r:embed="rId3"/>
          <a:srcRect b="19"/>
          <a:stretch/>
        </p:blipFill>
        <p:spPr>
          <a:xfrm>
            <a:off x="20" y="1282"/>
            <a:ext cx="9143980" cy="6856718"/>
          </a:xfrm>
          <a:prstGeom prst="rect">
            <a:avLst/>
          </a:prstGeom>
        </p:spPr>
      </p:pic>
    </p:spTree>
    <p:extLst>
      <p:ext uri="{BB962C8B-B14F-4D97-AF65-F5344CB8AC3E}">
        <p14:creationId xmlns:p14="http://schemas.microsoft.com/office/powerpoint/2010/main" val="267264727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143" y="0"/>
            <a:ext cx="9141714"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Grafik 2">
            <a:extLst>
              <a:ext uri="{FF2B5EF4-FFF2-40B4-BE49-F238E27FC236}">
                <a16:creationId xmlns:a16="http://schemas.microsoft.com/office/drawing/2014/main" id="{99265DD0-87BF-0830-A312-87B58366A3CD}"/>
              </a:ext>
            </a:extLst>
          </p:cNvPr>
          <p:cNvPicPr>
            <a:picLocks noChangeAspect="1"/>
          </p:cNvPicPr>
          <p:nvPr/>
        </p:nvPicPr>
        <p:blipFill rotWithShape="1">
          <a:blip r:embed="rId3"/>
          <a:srcRect t="18"/>
          <a:stretch/>
        </p:blipFill>
        <p:spPr>
          <a:xfrm>
            <a:off x="20" y="1282"/>
            <a:ext cx="9143980" cy="6856718"/>
          </a:xfrm>
          <a:prstGeom prst="rect">
            <a:avLst/>
          </a:prstGeom>
        </p:spPr>
      </p:pic>
    </p:spTree>
    <p:extLst>
      <p:ext uri="{BB962C8B-B14F-4D97-AF65-F5344CB8AC3E}">
        <p14:creationId xmlns:p14="http://schemas.microsoft.com/office/powerpoint/2010/main" val="4246773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143" y="0"/>
            <a:ext cx="9141714"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Grafik 2">
            <a:extLst>
              <a:ext uri="{FF2B5EF4-FFF2-40B4-BE49-F238E27FC236}">
                <a16:creationId xmlns:a16="http://schemas.microsoft.com/office/drawing/2014/main" id="{2C5884ED-D837-A085-7CC9-E1ED2FA2B19E}"/>
              </a:ext>
            </a:extLst>
          </p:cNvPr>
          <p:cNvPicPr>
            <a:picLocks noChangeAspect="1"/>
          </p:cNvPicPr>
          <p:nvPr/>
        </p:nvPicPr>
        <p:blipFill rotWithShape="1">
          <a:blip r:embed="rId3"/>
          <a:srcRect b="19"/>
          <a:stretch/>
        </p:blipFill>
        <p:spPr>
          <a:xfrm>
            <a:off x="20" y="1282"/>
            <a:ext cx="9143980" cy="6856718"/>
          </a:xfrm>
          <a:prstGeom prst="rect">
            <a:avLst/>
          </a:prstGeom>
        </p:spPr>
      </p:pic>
    </p:spTree>
    <p:extLst>
      <p:ext uri="{BB962C8B-B14F-4D97-AF65-F5344CB8AC3E}">
        <p14:creationId xmlns:p14="http://schemas.microsoft.com/office/powerpoint/2010/main" val="285951383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afik 4">
            <a:extLst>
              <a:ext uri="{FF2B5EF4-FFF2-40B4-BE49-F238E27FC236}">
                <a16:creationId xmlns:a16="http://schemas.microsoft.com/office/drawing/2014/main" id="{B18D4908-F502-D7BF-FB5B-B1846264DC90}"/>
              </a:ext>
            </a:extLst>
          </p:cNvPr>
          <p:cNvPicPr>
            <a:picLocks noChangeAspect="1"/>
          </p:cNvPicPr>
          <p:nvPr/>
        </p:nvPicPr>
        <p:blipFill>
          <a:blip r:embed="rId3"/>
          <a:stretch>
            <a:fillRect/>
          </a:stretch>
        </p:blipFill>
        <p:spPr>
          <a:xfrm>
            <a:off x="0" y="0"/>
            <a:ext cx="9144000" cy="6858000"/>
          </a:xfrm>
          <a:prstGeom prst="rect">
            <a:avLst/>
          </a:prstGeom>
        </p:spPr>
      </p:pic>
    </p:spTree>
    <p:extLst>
      <p:ext uri="{BB962C8B-B14F-4D97-AF65-F5344CB8AC3E}">
        <p14:creationId xmlns:p14="http://schemas.microsoft.com/office/powerpoint/2010/main" val="39301173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Grafik 2">
            <a:extLst>
              <a:ext uri="{FF2B5EF4-FFF2-40B4-BE49-F238E27FC236}">
                <a16:creationId xmlns:a16="http://schemas.microsoft.com/office/drawing/2014/main" id="{37412949-375C-ACDF-0397-59195628CBB5}"/>
              </a:ext>
            </a:extLst>
          </p:cNvPr>
          <p:cNvPicPr>
            <a:picLocks noChangeAspect="1"/>
          </p:cNvPicPr>
          <p:nvPr/>
        </p:nvPicPr>
        <p:blipFill>
          <a:blip r:embed="rId3"/>
          <a:stretch>
            <a:fillRect/>
          </a:stretch>
        </p:blipFill>
        <p:spPr>
          <a:xfrm>
            <a:off x="0" y="0"/>
            <a:ext cx="9144000" cy="6861216"/>
          </a:xfrm>
          <a:prstGeom prst="rect">
            <a:avLst/>
          </a:prstGeom>
        </p:spPr>
      </p:pic>
    </p:spTree>
    <p:extLst>
      <p:ext uri="{BB962C8B-B14F-4D97-AF65-F5344CB8AC3E}">
        <p14:creationId xmlns:p14="http://schemas.microsoft.com/office/powerpoint/2010/main" val="179724691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143" y="0"/>
            <a:ext cx="9141714"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9" name="Grafik 8">
            <a:extLst>
              <a:ext uri="{FF2B5EF4-FFF2-40B4-BE49-F238E27FC236}">
                <a16:creationId xmlns:a16="http://schemas.microsoft.com/office/drawing/2014/main" id="{87FAA910-A07B-D938-FF4E-F9888D9FC479}"/>
              </a:ext>
            </a:extLst>
          </p:cNvPr>
          <p:cNvPicPr>
            <a:picLocks noChangeAspect="1"/>
          </p:cNvPicPr>
          <p:nvPr/>
        </p:nvPicPr>
        <p:blipFill rotWithShape="1">
          <a:blip r:embed="rId3"/>
          <a:srcRect b="19"/>
          <a:stretch/>
        </p:blipFill>
        <p:spPr>
          <a:xfrm>
            <a:off x="20" y="1282"/>
            <a:ext cx="9143980" cy="6856718"/>
          </a:xfrm>
          <a:prstGeom prst="rect">
            <a:avLst/>
          </a:prstGeom>
        </p:spPr>
      </p:pic>
    </p:spTree>
    <p:extLst>
      <p:ext uri="{BB962C8B-B14F-4D97-AF65-F5344CB8AC3E}">
        <p14:creationId xmlns:p14="http://schemas.microsoft.com/office/powerpoint/2010/main" val="225796707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143" y="0"/>
            <a:ext cx="9141714"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Grafik 2">
            <a:extLst>
              <a:ext uri="{FF2B5EF4-FFF2-40B4-BE49-F238E27FC236}">
                <a16:creationId xmlns:a16="http://schemas.microsoft.com/office/drawing/2014/main" id="{8E794A5B-213E-2C2C-6790-0F74594FB9E9}"/>
              </a:ext>
            </a:extLst>
          </p:cNvPr>
          <p:cNvPicPr>
            <a:picLocks noChangeAspect="1"/>
          </p:cNvPicPr>
          <p:nvPr/>
        </p:nvPicPr>
        <p:blipFill rotWithShape="1">
          <a:blip r:embed="rId3"/>
          <a:srcRect b="19"/>
          <a:stretch/>
        </p:blipFill>
        <p:spPr>
          <a:xfrm>
            <a:off x="20" y="1282"/>
            <a:ext cx="9143980" cy="6856718"/>
          </a:xfrm>
          <a:prstGeom prst="rect">
            <a:avLst/>
          </a:prstGeom>
        </p:spPr>
      </p:pic>
    </p:spTree>
    <p:extLst>
      <p:ext uri="{BB962C8B-B14F-4D97-AF65-F5344CB8AC3E}">
        <p14:creationId xmlns:p14="http://schemas.microsoft.com/office/powerpoint/2010/main" val="40588481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143" y="0"/>
            <a:ext cx="9141714"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Grafik 2">
            <a:extLst>
              <a:ext uri="{FF2B5EF4-FFF2-40B4-BE49-F238E27FC236}">
                <a16:creationId xmlns:a16="http://schemas.microsoft.com/office/drawing/2014/main" id="{51974D8A-29DB-D4C0-7AEA-55839D9A1450}"/>
              </a:ext>
            </a:extLst>
          </p:cNvPr>
          <p:cNvPicPr>
            <a:picLocks noChangeAspect="1"/>
          </p:cNvPicPr>
          <p:nvPr/>
        </p:nvPicPr>
        <p:blipFill rotWithShape="1">
          <a:blip r:embed="rId3"/>
          <a:srcRect b="19"/>
          <a:stretch/>
        </p:blipFill>
        <p:spPr>
          <a:xfrm>
            <a:off x="20" y="1282"/>
            <a:ext cx="9143980" cy="6856718"/>
          </a:xfrm>
          <a:prstGeom prst="rect">
            <a:avLst/>
          </a:prstGeom>
        </p:spPr>
      </p:pic>
    </p:spTree>
    <p:extLst>
      <p:ext uri="{BB962C8B-B14F-4D97-AF65-F5344CB8AC3E}">
        <p14:creationId xmlns:p14="http://schemas.microsoft.com/office/powerpoint/2010/main" val="42704490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a:extLst>
              <a:ext uri="{FF2B5EF4-FFF2-40B4-BE49-F238E27FC236}">
                <a16:creationId xmlns:a16="http://schemas.microsoft.com/office/drawing/2014/main" id="{3E629EBF-2DC9-C0FB-2F62-9FCC04B10F8E}"/>
              </a:ext>
            </a:extLst>
          </p:cNvPr>
          <p:cNvPicPr>
            <a:picLocks noChangeAspect="1"/>
          </p:cNvPicPr>
          <p:nvPr/>
        </p:nvPicPr>
        <p:blipFill>
          <a:blip r:embed="rId3"/>
          <a:stretch>
            <a:fillRect/>
          </a:stretch>
        </p:blipFill>
        <p:spPr>
          <a:xfrm>
            <a:off x="0" y="0"/>
            <a:ext cx="9144000" cy="6858000"/>
          </a:xfrm>
          <a:prstGeom prst="rect">
            <a:avLst/>
          </a:prstGeom>
        </p:spPr>
      </p:pic>
    </p:spTree>
    <p:extLst>
      <p:ext uri="{BB962C8B-B14F-4D97-AF65-F5344CB8AC3E}">
        <p14:creationId xmlns:p14="http://schemas.microsoft.com/office/powerpoint/2010/main" val="28369704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Grafik 2">
            <a:extLst>
              <a:ext uri="{FF2B5EF4-FFF2-40B4-BE49-F238E27FC236}">
                <a16:creationId xmlns:a16="http://schemas.microsoft.com/office/drawing/2014/main" id="{FB2F4B7B-63D5-2C7D-D697-BF0FE8721DF1}"/>
              </a:ext>
            </a:extLst>
          </p:cNvPr>
          <p:cNvPicPr>
            <a:picLocks noChangeAspect="1"/>
          </p:cNvPicPr>
          <p:nvPr/>
        </p:nvPicPr>
        <p:blipFill>
          <a:blip r:embed="rId3"/>
          <a:stretch>
            <a:fillRect/>
          </a:stretch>
        </p:blipFill>
        <p:spPr>
          <a:xfrm>
            <a:off x="0" y="0"/>
            <a:ext cx="9139714" cy="6858000"/>
          </a:xfrm>
          <a:prstGeom prst="rect">
            <a:avLst/>
          </a:prstGeom>
        </p:spPr>
      </p:pic>
    </p:spTree>
    <p:extLst>
      <p:ext uri="{BB962C8B-B14F-4D97-AF65-F5344CB8AC3E}">
        <p14:creationId xmlns:p14="http://schemas.microsoft.com/office/powerpoint/2010/main" val="41744922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a:extLst>
              <a:ext uri="{FF2B5EF4-FFF2-40B4-BE49-F238E27FC236}">
                <a16:creationId xmlns:a16="http://schemas.microsoft.com/office/drawing/2014/main" id="{1D11FFB6-42A2-1B0C-C746-59C46FD6DA15}"/>
              </a:ext>
            </a:extLst>
          </p:cNvPr>
          <p:cNvPicPr>
            <a:picLocks noChangeAspect="1"/>
          </p:cNvPicPr>
          <p:nvPr/>
        </p:nvPicPr>
        <p:blipFill>
          <a:blip r:embed="rId3"/>
          <a:stretch>
            <a:fillRect/>
          </a:stretch>
        </p:blipFill>
        <p:spPr>
          <a:xfrm>
            <a:off x="0" y="0"/>
            <a:ext cx="9144000" cy="6858000"/>
          </a:xfrm>
          <a:prstGeom prst="rect">
            <a:avLst/>
          </a:prstGeom>
        </p:spPr>
      </p:pic>
    </p:spTree>
    <p:extLst>
      <p:ext uri="{BB962C8B-B14F-4D97-AF65-F5344CB8AC3E}">
        <p14:creationId xmlns:p14="http://schemas.microsoft.com/office/powerpoint/2010/main" val="36016719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a:extLst>
              <a:ext uri="{FF2B5EF4-FFF2-40B4-BE49-F238E27FC236}">
                <a16:creationId xmlns:a16="http://schemas.microsoft.com/office/drawing/2014/main" id="{0B39DF81-42E3-2E15-1AE9-4ECD47338543}"/>
              </a:ext>
            </a:extLst>
          </p:cNvPr>
          <p:cNvPicPr>
            <a:picLocks noChangeAspect="1"/>
          </p:cNvPicPr>
          <p:nvPr/>
        </p:nvPicPr>
        <p:blipFill>
          <a:blip r:embed="rId3"/>
          <a:stretch>
            <a:fillRect/>
          </a:stretch>
        </p:blipFill>
        <p:spPr>
          <a:xfrm>
            <a:off x="0" y="0"/>
            <a:ext cx="9144000" cy="6858000"/>
          </a:xfrm>
          <a:prstGeom prst="rect">
            <a:avLst/>
          </a:prstGeom>
        </p:spPr>
      </p:pic>
    </p:spTree>
    <p:extLst>
      <p:ext uri="{BB962C8B-B14F-4D97-AF65-F5344CB8AC3E}">
        <p14:creationId xmlns:p14="http://schemas.microsoft.com/office/powerpoint/2010/main" val="42800290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a:extLst>
              <a:ext uri="{FF2B5EF4-FFF2-40B4-BE49-F238E27FC236}">
                <a16:creationId xmlns:a16="http://schemas.microsoft.com/office/drawing/2014/main" id="{9B9DF12C-DF47-59A1-EA77-EA2A65961274}"/>
              </a:ext>
            </a:extLst>
          </p:cNvPr>
          <p:cNvPicPr>
            <a:picLocks noChangeAspect="1"/>
          </p:cNvPicPr>
          <p:nvPr/>
        </p:nvPicPr>
        <p:blipFill>
          <a:blip r:embed="rId3"/>
          <a:stretch>
            <a:fillRect/>
          </a:stretch>
        </p:blipFill>
        <p:spPr>
          <a:xfrm>
            <a:off x="0" y="0"/>
            <a:ext cx="9144000" cy="6858000"/>
          </a:xfrm>
          <a:prstGeom prst="rect">
            <a:avLst/>
          </a:prstGeom>
        </p:spPr>
      </p:pic>
    </p:spTree>
    <p:extLst>
      <p:ext uri="{BB962C8B-B14F-4D97-AF65-F5344CB8AC3E}">
        <p14:creationId xmlns:p14="http://schemas.microsoft.com/office/powerpoint/2010/main" val="23094849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143" y="0"/>
            <a:ext cx="9141714"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Grafik 2">
            <a:extLst>
              <a:ext uri="{FF2B5EF4-FFF2-40B4-BE49-F238E27FC236}">
                <a16:creationId xmlns:a16="http://schemas.microsoft.com/office/drawing/2014/main" id="{939480F0-72BE-75B8-D5DF-5B3966C3ACFB}"/>
              </a:ext>
            </a:extLst>
          </p:cNvPr>
          <p:cNvPicPr>
            <a:picLocks noChangeAspect="1"/>
          </p:cNvPicPr>
          <p:nvPr/>
        </p:nvPicPr>
        <p:blipFill rotWithShape="1">
          <a:blip r:embed="rId3"/>
          <a:srcRect b="19"/>
          <a:stretch/>
        </p:blipFill>
        <p:spPr>
          <a:xfrm>
            <a:off x="20" y="1282"/>
            <a:ext cx="9143980" cy="6856718"/>
          </a:xfrm>
          <a:prstGeom prst="rect">
            <a:avLst/>
          </a:prstGeom>
        </p:spPr>
      </p:pic>
    </p:spTree>
    <p:extLst>
      <p:ext uri="{BB962C8B-B14F-4D97-AF65-F5344CB8AC3E}">
        <p14:creationId xmlns:p14="http://schemas.microsoft.com/office/powerpoint/2010/main" val="24027772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143" y="0"/>
            <a:ext cx="9141714"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Grafik 2">
            <a:extLst>
              <a:ext uri="{FF2B5EF4-FFF2-40B4-BE49-F238E27FC236}">
                <a16:creationId xmlns:a16="http://schemas.microsoft.com/office/drawing/2014/main" id="{2397AB83-8427-6C3F-BE10-44309EAC76BA}"/>
              </a:ext>
            </a:extLst>
          </p:cNvPr>
          <p:cNvPicPr>
            <a:picLocks noChangeAspect="1"/>
          </p:cNvPicPr>
          <p:nvPr/>
        </p:nvPicPr>
        <p:blipFill rotWithShape="1">
          <a:blip r:embed="rId3"/>
          <a:srcRect b="19"/>
          <a:stretch/>
        </p:blipFill>
        <p:spPr>
          <a:xfrm>
            <a:off x="20" y="1282"/>
            <a:ext cx="9143980" cy="6856718"/>
          </a:xfrm>
          <a:prstGeom prst="rect">
            <a:avLst/>
          </a:prstGeom>
        </p:spPr>
      </p:pic>
    </p:spTree>
    <p:extLst>
      <p:ext uri="{BB962C8B-B14F-4D97-AF65-F5344CB8AC3E}">
        <p14:creationId xmlns:p14="http://schemas.microsoft.com/office/powerpoint/2010/main" val="2429725180"/>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 2013 - 2022</Template>
  <TotalTime>0</TotalTime>
  <Words>2308</Words>
  <Application>Microsoft Macintosh PowerPoint</Application>
  <PresentationFormat>Overheadfolien</PresentationFormat>
  <Paragraphs>113</Paragraphs>
  <Slides>24</Slides>
  <Notes>24</Notes>
  <HiddenSlides>0</HiddenSlides>
  <MMClips>0</MMClips>
  <ScaleCrop>false</ScaleCrop>
  <HeadingPairs>
    <vt:vector size="6" baseType="variant">
      <vt:variant>
        <vt:lpstr>Verwendete Schriftarten</vt:lpstr>
      </vt:variant>
      <vt:variant>
        <vt:i4>4</vt:i4>
      </vt:variant>
      <vt:variant>
        <vt:lpstr>Design</vt:lpstr>
      </vt:variant>
      <vt:variant>
        <vt:i4>1</vt:i4>
      </vt:variant>
      <vt:variant>
        <vt:lpstr>Folientitel</vt:lpstr>
      </vt:variant>
      <vt:variant>
        <vt:i4>24</vt:i4>
      </vt:variant>
    </vt:vector>
  </HeadingPairs>
  <TitlesOfParts>
    <vt:vector size="29" baseType="lpstr">
      <vt:lpstr>Arial</vt:lpstr>
      <vt:lpstr>Calibri</vt:lpstr>
      <vt:lpstr>Calibri Light</vt:lpstr>
      <vt:lpstr>Helvetica</vt:lpstr>
      <vt:lpstr>Office</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Alberije Osaj</dc:creator>
  <cp:lastModifiedBy>Alberije Osaj</cp:lastModifiedBy>
  <cp:revision>7</cp:revision>
  <cp:lastPrinted>2023-01-13T01:15:21Z</cp:lastPrinted>
  <dcterms:created xsi:type="dcterms:W3CDTF">2023-01-12T23:00:59Z</dcterms:created>
  <dcterms:modified xsi:type="dcterms:W3CDTF">2023-01-15T17:53:27Z</dcterms:modified>
</cp:coreProperties>
</file>

<file path=docProps/thumbnail.jpeg>
</file>